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1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11.xml" ContentType="application/vnd.openxmlformats-officedocument.theme+xml"/>
  <Override PartName="/ppt/theme/theme2.xml" ContentType="application/vnd.openxmlformats-officedocument.theme+xml"/>
  <Override PartName="/ppt/theme/theme1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_rels/presentation.xml.rels" ContentType="application/vnd.openxmlformats-package.relationships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media/image1.png" ContentType="image/png"/>
  <Override PartName="/ppt/slides/slide1.xml" ContentType="application/vnd.openxmlformats-officedocument.presentationml.slide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Slides/_rels/notesSlide5.xml.rels" ContentType="application/vnd.openxmlformats-package.relationships+xml"/>
  <Override PartName="/ppt/notesSlides/_rels/notesSlide3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9" r:id="rId9"/>
    <p:sldMasterId id="2147483671" r:id="rId10"/>
    <p:sldMasterId id="2147483673" r:id="rId11"/>
    <p:sldMasterId id="2147483675" r:id="rId12"/>
  </p:sldMasterIdLst>
  <p:notesMasterIdLst>
    <p:notesMasterId r:id="rId13"/>
  </p:notesMasterIdLst>
  <p:sldIdLst>
    <p:sldId id="256" r:id="rId14"/>
    <p:sldId id="257" r:id="rId15"/>
    <p:sldId id="258" r:id="rId16"/>
    <p:sldId id="259" r:id="rId17"/>
    <p:sldId id="260" r:id="rId18"/>
  </p:sldIdLst>
  <p:sldSz cx="12192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notesMaster" Target="notesMasters/notesMaster1.xml"/><Relationship Id="rId14" Type="http://schemas.openxmlformats.org/officeDocument/2006/relationships/slide" Target="slides/slide1.xml"/><Relationship Id="rId15" Type="http://schemas.openxmlformats.org/officeDocument/2006/relationships/slide" Target="slides/slide2.xml"/><Relationship Id="rId16" Type="http://schemas.openxmlformats.org/officeDocument/2006/relationships/slide" Target="slides/slide3.xml"/><Relationship Id="rId17" Type="http://schemas.openxmlformats.org/officeDocument/2006/relationships/slide" Target="slides/slide4.xml"/><Relationship Id="rId18" Type="http://schemas.openxmlformats.org/officeDocument/2006/relationships/slide" Target="slides/slide5.xml"/><Relationship Id="rId19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1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sldImg"/>
          </p:nvPr>
        </p:nvSpPr>
        <p:spPr>
          <a:xfrm>
            <a:off x="0" y="76428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move the slide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notes format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dt" idx="34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 type="ftr" idx="35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8" name="PlaceHolder 6"/>
          <p:cNvSpPr>
            <a:spLocks noGrp="1"/>
          </p:cNvSpPr>
          <p:nvPr>
            <p:ph type="sldNum" idx="36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EF86A6BF-5FE5-45BC-87F2-DE911ECF1F28}" type="slidenum"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4" name="PlaceHolder 3"/>
          <p:cNvSpPr>
            <a:spLocks noGrp="1"/>
          </p:cNvSpPr>
          <p:nvPr>
            <p:ph type="sldNum" idx="37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90E20DA-B969-494C-806A-4624D2E2756A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18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7" name="PlaceHolder 3"/>
          <p:cNvSpPr>
            <a:spLocks noGrp="1"/>
          </p:cNvSpPr>
          <p:nvPr>
            <p:ph type="sldNum" idx="38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1D966285-98CE-4E68-A38A-8E0375588C7B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 type="sldNum" idx="39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1F92435-6F18-43AB-BB6C-0308BF714035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19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3" name="PlaceHolder 3"/>
          <p:cNvSpPr>
            <a:spLocks noGrp="1"/>
          </p:cNvSpPr>
          <p:nvPr>
            <p:ph type="sldNum" idx="40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406D275-32F2-4116-817D-AA14DBD643BC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FBEF04B-E903-48B5-8D99-81C2990F381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21243D86-2781-4BFE-BB1D-A398035BC3C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580574F0-B018-4259-B7A2-FDED1ED7FC0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E3E2CC20-01B3-487C-A641-6FB2F826A73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48172BC2-E629-4F78-93FF-F61B0A43383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EB4B83C2-861F-4013-830E-B1459329592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12AC9758-4259-4148-A12D-C5F5A6F10E7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AA2E5D3A-65E6-4022-B912-4D416C64845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0"/>
          </p:nvPr>
        </p:nvSpPr>
        <p:spPr/>
        <p:txBody>
          <a:bodyPr/>
          <a:p>
            <a:fld id="{CEF17283-B75F-4E1A-AAF9-F8C0904F83B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8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D58B8325-9957-4311-81F1-EB8C41F1952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9B65F46-C855-4CC2-A073-0505CB7010B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7D331EB8-FCCB-489D-8EB8-3E2967E29CC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EA6C8270-2568-4161-8FDD-A91BF593A91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6BD8C1C7-359C-46BC-8472-4EA56158587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AB99930C-97D6-4EF4-973F-005837A8DF7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1A43F5B8-5222-4120-8850-FE4B2698EE2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3241F7F0-55E8-4272-9570-5CCAFDF39EA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12ED246F-0249-4008-961D-273601892BE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7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8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4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15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1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92424B4A-52D7-41B5-84F7-68498E9CEC90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839880" y="1681200"/>
            <a:ext cx="5157000" cy="823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839880" y="2505240"/>
            <a:ext cx="5157000" cy="3683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6172200" y="1681200"/>
            <a:ext cx="5182560" cy="823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4" name="PlaceHolder 5"/>
          <p:cNvSpPr>
            <a:spLocks noGrp="1"/>
          </p:cNvSpPr>
          <p:nvPr>
            <p:ph type="body"/>
          </p:nvPr>
        </p:nvSpPr>
        <p:spPr>
          <a:xfrm>
            <a:off x="6172200" y="2505240"/>
            <a:ext cx="5182560" cy="3683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5" name="PlaceHolder 6"/>
          <p:cNvSpPr>
            <a:spLocks noGrp="1"/>
          </p:cNvSpPr>
          <p:nvPr>
            <p:ph type="dt" idx="28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6" name="PlaceHolder 7"/>
          <p:cNvSpPr>
            <a:spLocks noGrp="1"/>
          </p:cNvSpPr>
          <p:nvPr>
            <p:ph type="ftr" idx="29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7" name="PlaceHolder 8"/>
          <p:cNvSpPr>
            <a:spLocks noGrp="1"/>
          </p:cNvSpPr>
          <p:nvPr>
            <p:ph type="sldNum" idx="30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6911A261-E299-499C-8A84-1976B6963520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dt" idx="31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ftr" idx="32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sldNum" idx="33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648D100E-E9BC-44C3-AAE8-863540CDC4F5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560" cy="1599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32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480" cy="4872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560" cy="381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GB" sz="16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1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" name="PlaceHolder 4"/>
          <p:cNvSpPr>
            <a:spLocks noGrp="1"/>
          </p:cNvSpPr>
          <p:nvPr>
            <p:ph type="dt" idx="4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" name="PlaceHolder 5"/>
          <p:cNvSpPr>
            <a:spLocks noGrp="1"/>
          </p:cNvSpPr>
          <p:nvPr>
            <p:ph type="ftr" idx="5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" name="PlaceHolder 6"/>
          <p:cNvSpPr>
            <a:spLocks noGrp="1"/>
          </p:cNvSpPr>
          <p:nvPr>
            <p:ph type="sldNum" idx="6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68E24AF6-6E63-4847-BD2F-F95DA5C39655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560" cy="1599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32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480" cy="4872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the outline text format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Outline Level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Outline Level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Outline Level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Outline Level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Sixth Outline Level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Seventh Outline Level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560" cy="381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GB" sz="16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1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 type="dt" idx="7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" name="PlaceHolder 5"/>
          <p:cNvSpPr>
            <a:spLocks noGrp="1"/>
          </p:cNvSpPr>
          <p:nvPr>
            <p:ph type="ftr" idx="8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4" name="PlaceHolder 6"/>
          <p:cNvSpPr>
            <a:spLocks noGrp="1"/>
          </p:cNvSpPr>
          <p:nvPr>
            <p:ph type="sldNum" idx="9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8C7FA9DF-C639-449D-888C-01EC1EB6F2B3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6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dt" idx="10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ftr" idx="1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sldNum" idx="1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B1A6263F-3B74-44DA-85A6-9F735C64B880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dt" idx="13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ftr" idx="14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5" name="PlaceHolder 5"/>
          <p:cNvSpPr>
            <a:spLocks noGrp="1"/>
          </p:cNvSpPr>
          <p:nvPr>
            <p:ph type="sldNum" idx="15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4979F19D-E534-4A86-A889-C505EE0633F9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724960" y="365040"/>
            <a:ext cx="2628360" cy="581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365040"/>
            <a:ext cx="7733520" cy="581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dt" idx="16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ftr" idx="17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sldNum" idx="18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8723F107-5BD3-4A9D-A5AA-0D1D37A8A020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dt" idx="19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ftr" idx="20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sldNum" idx="21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E3AB0E54-0AA1-44F7-A13A-2C602DDBE199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4880" cy="2851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6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4880" cy="1499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GB" sz="24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dt" idx="22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9" name="PlaceHolder 4"/>
          <p:cNvSpPr>
            <a:spLocks noGrp="1"/>
          </p:cNvSpPr>
          <p:nvPr>
            <p:ph type="ftr" idx="23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0" name="PlaceHolder 5"/>
          <p:cNvSpPr>
            <a:spLocks noGrp="1"/>
          </p:cNvSpPr>
          <p:nvPr>
            <p:ph type="sldNum" idx="24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C5937396-900C-4C2E-A460-844E8AE1E1B9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0760" cy="4350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0760" cy="4350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dt" idx="25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5" name="PlaceHolder 5"/>
          <p:cNvSpPr>
            <a:spLocks noGrp="1"/>
          </p:cNvSpPr>
          <p:nvPr>
            <p:ph type="ftr" idx="26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6" name="PlaceHolder 6"/>
          <p:cNvSpPr>
            <a:spLocks noGrp="1"/>
          </p:cNvSpPr>
          <p:nvPr>
            <p:ph type="sldNum" idx="27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50FA5525-51EA-4CD7-80F5-F4FB2127AADA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roup 5"/>
          <p:cNvGrpSpPr/>
          <p:nvPr/>
        </p:nvGrpSpPr>
        <p:grpSpPr>
          <a:xfrm>
            <a:off x="0" y="145080"/>
            <a:ext cx="12227400" cy="6869880"/>
            <a:chOff x="0" y="145080"/>
            <a:chExt cx="12227400" cy="6869880"/>
          </a:xfrm>
        </p:grpSpPr>
        <p:sp>
          <p:nvSpPr>
            <p:cNvPr id="80" name="Rectangle 8"/>
            <p:cNvSpPr/>
            <p:nvPr/>
          </p:nvSpPr>
          <p:spPr>
            <a:xfrm rot="16200000">
              <a:off x="5876640" y="664200"/>
              <a:ext cx="510120" cy="12191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81" name="Rectangle 10"/>
            <p:cNvSpPr/>
            <p:nvPr/>
          </p:nvSpPr>
          <p:spPr>
            <a:xfrm rot="16200000">
              <a:off x="5852520" y="-5695200"/>
              <a:ext cx="510120" cy="12191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82" name="Rectangle 50"/>
            <p:cNvSpPr/>
            <p:nvPr/>
          </p:nvSpPr>
          <p:spPr>
            <a:xfrm>
              <a:off x="10884960" y="805680"/>
              <a:ext cx="132444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83" name="Rectangle 52"/>
            <p:cNvSpPr/>
            <p:nvPr/>
          </p:nvSpPr>
          <p:spPr>
            <a:xfrm>
              <a:off x="0" y="805680"/>
              <a:ext cx="132444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84" name="Rectangle 9"/>
          <p:cNvSpPr/>
          <p:nvPr/>
        </p:nvSpPr>
        <p:spPr>
          <a:xfrm>
            <a:off x="2520" y="581760"/>
            <a:ext cx="869040" cy="5892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85" name="Rectangle 51"/>
          <p:cNvSpPr/>
          <p:nvPr/>
        </p:nvSpPr>
        <p:spPr>
          <a:xfrm>
            <a:off x="1440" y="581760"/>
            <a:ext cx="869040" cy="5892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grpSp>
        <p:nvGrpSpPr>
          <p:cNvPr id="86" name="Image 0"/>
          <p:cNvGrpSpPr/>
          <p:nvPr/>
        </p:nvGrpSpPr>
        <p:grpSpPr>
          <a:xfrm>
            <a:off x="1672920" y="5923800"/>
            <a:ext cx="8892360" cy="57960"/>
            <a:chOff x="1672920" y="5923800"/>
            <a:chExt cx="8892360" cy="57960"/>
          </a:xfrm>
        </p:grpSpPr>
        <p:sp>
          <p:nvSpPr>
            <p:cNvPr id="87" name="Freeform 13"/>
            <p:cNvSpPr/>
            <p:nvPr/>
          </p:nvSpPr>
          <p:spPr>
            <a:xfrm>
              <a:off x="1672920" y="5923800"/>
              <a:ext cx="8640" cy="57960"/>
            </a:xfrm>
            <a:custGeom>
              <a:avLst/>
              <a:gdLst>
                <a:gd name="textAreaLeft" fmla="*/ 0 w 8640"/>
                <a:gd name="textAreaRight" fmla="*/ 9360 w 8640"/>
                <a:gd name="textAreaTop" fmla="*/ 0 h 57960"/>
                <a:gd name="textAreaBottom" fmla="*/ 58680 h 57960"/>
              </a:gdLst>
              <a:ahLst/>
              <a:rect l="textAreaLeft" t="textAreaTop" r="textAreaRight" b="textAreaBottom"/>
              <a:pathLst>
                <a:path w="9366" h="58632">
                  <a:moveTo>
                    <a:pt x="41" y="530"/>
                  </a:moveTo>
                  <a:lnTo>
                    <a:pt x="41" y="59162"/>
                  </a:lnTo>
                </a:path>
              </a:pathLst>
            </a:custGeom>
            <a:noFill/>
            <a:ln w="9362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3680" bIns="13680" anchor="ctr">
              <a:noAutofit/>
            </a:bodyPr>
            <a:p>
              <a:pPr defTabSz="914400"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88" name="Freeform 19"/>
            <p:cNvSpPr/>
            <p:nvPr/>
          </p:nvSpPr>
          <p:spPr>
            <a:xfrm>
              <a:off x="6405480" y="5923800"/>
              <a:ext cx="8640" cy="57960"/>
            </a:xfrm>
            <a:custGeom>
              <a:avLst/>
              <a:gdLst>
                <a:gd name="textAreaLeft" fmla="*/ 0 w 8640"/>
                <a:gd name="textAreaRight" fmla="*/ 9360 w 8640"/>
                <a:gd name="textAreaTop" fmla="*/ 0 h 57960"/>
                <a:gd name="textAreaBottom" fmla="*/ 58680 h 57960"/>
              </a:gdLst>
              <a:ahLst/>
              <a:rect l="textAreaLeft" t="textAreaTop" r="textAreaRight" b="textAreaBottom"/>
              <a:pathLst>
                <a:path w="9366" h="58632">
                  <a:moveTo>
                    <a:pt x="546" y="530"/>
                  </a:moveTo>
                  <a:lnTo>
                    <a:pt x="546" y="59162"/>
                  </a:lnTo>
                </a:path>
              </a:pathLst>
            </a:custGeom>
            <a:noFill/>
            <a:ln w="9362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3680" bIns="13680" anchor="ctr">
              <a:noAutofit/>
            </a:bodyPr>
            <a:p>
              <a:pPr defTabSz="914400"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89" name="Freeform 27"/>
            <p:cNvSpPr/>
            <p:nvPr/>
          </p:nvSpPr>
          <p:spPr>
            <a:xfrm>
              <a:off x="10556640" y="5923800"/>
              <a:ext cx="8640" cy="57960"/>
            </a:xfrm>
            <a:custGeom>
              <a:avLst/>
              <a:gdLst>
                <a:gd name="textAreaLeft" fmla="*/ 0 w 8640"/>
                <a:gd name="textAreaRight" fmla="*/ 9360 w 8640"/>
                <a:gd name="textAreaTop" fmla="*/ 0 h 57960"/>
                <a:gd name="textAreaBottom" fmla="*/ 58680 h 57960"/>
              </a:gdLst>
              <a:ahLst/>
              <a:rect l="textAreaLeft" t="textAreaTop" r="textAreaRight" b="textAreaBottom"/>
              <a:pathLst>
                <a:path w="9366" h="58632">
                  <a:moveTo>
                    <a:pt x="950" y="530"/>
                  </a:moveTo>
                  <a:lnTo>
                    <a:pt x="950" y="59162"/>
                  </a:lnTo>
                </a:path>
              </a:pathLst>
            </a:custGeom>
            <a:noFill/>
            <a:ln w="9362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3680" bIns="13680" anchor="ctr">
              <a:noAutofit/>
            </a:bodyPr>
            <a:p>
              <a:pPr defTabSz="914400"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90" name="TextBox 58"/>
          <p:cNvSpPr/>
          <p:nvPr/>
        </p:nvSpPr>
        <p:spPr>
          <a:xfrm>
            <a:off x="2080440" y="1250640"/>
            <a:ext cx="3164040" cy="1523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5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$</a:t>
            </a:r>
            <a:r>
              <a:rPr b="0" lang="en-SE" sz="5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128.27</a:t>
            </a:r>
            <a:endParaRPr b="0" lang="en-US" sz="5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1975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1" name="TextBox 60"/>
          <p:cNvSpPr/>
          <p:nvPr/>
        </p:nvSpPr>
        <p:spPr>
          <a:xfrm>
            <a:off x="7655400" y="4154040"/>
            <a:ext cx="3041640" cy="1523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2024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SE" sz="5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$</a:t>
            </a:r>
            <a:r>
              <a:rPr b="0" lang="en-SE" sz="5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0.26</a:t>
            </a:r>
            <a:endParaRPr b="0" lang="en-US" sz="5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2" name="TextBox 15"/>
          <p:cNvSpPr/>
          <p:nvPr/>
        </p:nvSpPr>
        <p:spPr>
          <a:xfrm>
            <a:off x="1543680" y="344160"/>
            <a:ext cx="1031112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Solar panel cost </a:t>
            </a:r>
            <a:r>
              <a:rPr b="0" lang="en-SE" sz="2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($/watt, inflation adjusted)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3" name="TextBox 18"/>
          <p:cNvSpPr/>
          <p:nvPr/>
        </p:nvSpPr>
        <p:spPr>
          <a:xfrm>
            <a:off x="0" y="6624720"/>
            <a:ext cx="4862880" cy="24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Data: Nemet, Farmer, Lafond and IRENA, via Our World in Data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4" name=""/>
          <p:cNvSpPr/>
          <p:nvPr/>
        </p:nvSpPr>
        <p:spPr>
          <a:xfrm>
            <a:off x="1708920" y="2057400"/>
            <a:ext cx="8613720" cy="3864960"/>
          </a:xfrm>
          <a:custGeom>
            <a:avLst/>
            <a:gdLst>
              <a:gd name="textAreaLeft" fmla="*/ 0 w 8613720"/>
              <a:gd name="textAreaRight" fmla="*/ 8614080 w 8613720"/>
              <a:gd name="textAreaTop" fmla="*/ 0 h 3864960"/>
              <a:gd name="textAreaBottom" fmla="*/ 3865320 h 3864960"/>
            </a:gdLst>
            <a:ahLst/>
            <a:rect l="textAreaLeft" t="textAreaTop" r="textAreaRight" b="textAreaBottom"/>
            <a:pathLst>
              <a:path w="23928" h="9467">
                <a:moveTo>
                  <a:pt x="0" y="0"/>
                </a:moveTo>
                <a:lnTo>
                  <a:pt x="488" y="2345"/>
                </a:lnTo>
                <a:lnTo>
                  <a:pt x="975" y="4272"/>
                </a:lnTo>
                <a:lnTo>
                  <a:pt x="1464" y="5791"/>
                </a:lnTo>
                <a:lnTo>
                  <a:pt x="1952" y="6379"/>
                </a:lnTo>
                <a:lnTo>
                  <a:pt x="2441" y="6849"/>
                </a:lnTo>
                <a:lnTo>
                  <a:pt x="2929" y="7374"/>
                </a:lnTo>
                <a:lnTo>
                  <a:pt x="3418" y="7588"/>
                </a:lnTo>
                <a:lnTo>
                  <a:pt x="3906" y="7950"/>
                </a:lnTo>
                <a:lnTo>
                  <a:pt x="4395" y="8057"/>
                </a:lnTo>
                <a:lnTo>
                  <a:pt x="4882" y="8236"/>
                </a:lnTo>
                <a:lnTo>
                  <a:pt x="5370" y="8450"/>
                </a:lnTo>
                <a:lnTo>
                  <a:pt x="5859" y="8602"/>
                </a:lnTo>
                <a:lnTo>
                  <a:pt x="6347" y="8658"/>
                </a:lnTo>
                <a:lnTo>
                  <a:pt x="6836" y="8632"/>
                </a:lnTo>
                <a:lnTo>
                  <a:pt x="7324" y="8604"/>
                </a:lnTo>
                <a:lnTo>
                  <a:pt x="7813" y="8667"/>
                </a:lnTo>
                <a:lnTo>
                  <a:pt x="8302" y="8722"/>
                </a:lnTo>
                <a:lnTo>
                  <a:pt x="8790" y="8771"/>
                </a:lnTo>
                <a:lnTo>
                  <a:pt x="9277" y="8808"/>
                </a:lnTo>
                <a:lnTo>
                  <a:pt x="9765" y="8857"/>
                </a:lnTo>
                <a:lnTo>
                  <a:pt x="10254" y="8897"/>
                </a:lnTo>
                <a:lnTo>
                  <a:pt x="10742" y="8899"/>
                </a:lnTo>
                <a:lnTo>
                  <a:pt x="11231" y="8955"/>
                </a:lnTo>
                <a:lnTo>
                  <a:pt x="11720" y="8995"/>
                </a:lnTo>
                <a:lnTo>
                  <a:pt x="12208" y="9004"/>
                </a:lnTo>
                <a:lnTo>
                  <a:pt x="12697" y="9018"/>
                </a:lnTo>
                <a:lnTo>
                  <a:pt x="13185" y="9057"/>
                </a:lnTo>
                <a:lnTo>
                  <a:pt x="13672" y="9078"/>
                </a:lnTo>
                <a:lnTo>
                  <a:pt x="14161" y="9132"/>
                </a:lnTo>
                <a:lnTo>
                  <a:pt x="14649" y="9129"/>
                </a:lnTo>
                <a:lnTo>
                  <a:pt x="15138" y="9097"/>
                </a:lnTo>
                <a:lnTo>
                  <a:pt x="15626" y="9095"/>
                </a:lnTo>
                <a:lnTo>
                  <a:pt x="16115" y="9129"/>
                </a:lnTo>
                <a:lnTo>
                  <a:pt x="16603" y="9241"/>
                </a:lnTo>
                <a:lnTo>
                  <a:pt x="17092" y="9288"/>
                </a:lnTo>
                <a:lnTo>
                  <a:pt x="17580" y="9320"/>
                </a:lnTo>
                <a:lnTo>
                  <a:pt x="18067" y="9388"/>
                </a:lnTo>
                <a:lnTo>
                  <a:pt x="18556" y="9406"/>
                </a:lnTo>
                <a:lnTo>
                  <a:pt x="19044" y="9411"/>
                </a:lnTo>
                <a:lnTo>
                  <a:pt x="19533" y="9415"/>
                </a:lnTo>
                <a:lnTo>
                  <a:pt x="20021" y="9420"/>
                </a:lnTo>
                <a:lnTo>
                  <a:pt x="20510" y="9427"/>
                </a:lnTo>
                <a:lnTo>
                  <a:pt x="20999" y="9432"/>
                </a:lnTo>
                <a:lnTo>
                  <a:pt x="21487" y="9434"/>
                </a:lnTo>
                <a:lnTo>
                  <a:pt x="21974" y="9441"/>
                </a:lnTo>
                <a:lnTo>
                  <a:pt x="22462" y="9445"/>
                </a:lnTo>
                <a:lnTo>
                  <a:pt x="22951" y="9441"/>
                </a:lnTo>
                <a:lnTo>
                  <a:pt x="23439" y="9445"/>
                </a:lnTo>
                <a:lnTo>
                  <a:pt x="23928" y="9450"/>
                </a:lnTo>
                <a:lnTo>
                  <a:pt x="23928" y="9467"/>
                </a:lnTo>
                <a:lnTo>
                  <a:pt x="23439" y="9467"/>
                </a:lnTo>
                <a:lnTo>
                  <a:pt x="22951" y="9467"/>
                </a:lnTo>
                <a:lnTo>
                  <a:pt x="22462" y="9467"/>
                </a:lnTo>
                <a:lnTo>
                  <a:pt x="21974" y="9467"/>
                </a:lnTo>
                <a:lnTo>
                  <a:pt x="21487" y="9467"/>
                </a:lnTo>
                <a:lnTo>
                  <a:pt x="20999" y="9467"/>
                </a:lnTo>
                <a:lnTo>
                  <a:pt x="20510" y="9467"/>
                </a:lnTo>
                <a:lnTo>
                  <a:pt x="20021" y="9467"/>
                </a:lnTo>
                <a:lnTo>
                  <a:pt x="19533" y="9467"/>
                </a:lnTo>
                <a:lnTo>
                  <a:pt x="19044" y="9467"/>
                </a:lnTo>
                <a:lnTo>
                  <a:pt x="18556" y="9467"/>
                </a:lnTo>
                <a:lnTo>
                  <a:pt x="18067" y="9467"/>
                </a:lnTo>
                <a:lnTo>
                  <a:pt x="17580" y="9467"/>
                </a:lnTo>
                <a:lnTo>
                  <a:pt x="17092" y="9467"/>
                </a:lnTo>
                <a:lnTo>
                  <a:pt x="16603" y="9467"/>
                </a:lnTo>
                <a:lnTo>
                  <a:pt x="16115" y="9467"/>
                </a:lnTo>
                <a:lnTo>
                  <a:pt x="15626" y="9467"/>
                </a:lnTo>
                <a:lnTo>
                  <a:pt x="15138" y="9467"/>
                </a:lnTo>
                <a:lnTo>
                  <a:pt x="14649" y="9467"/>
                </a:lnTo>
                <a:lnTo>
                  <a:pt x="14161" y="9467"/>
                </a:lnTo>
                <a:lnTo>
                  <a:pt x="13672" y="9467"/>
                </a:lnTo>
                <a:lnTo>
                  <a:pt x="13185" y="9467"/>
                </a:lnTo>
                <a:lnTo>
                  <a:pt x="12697" y="9467"/>
                </a:lnTo>
                <a:lnTo>
                  <a:pt x="12208" y="9467"/>
                </a:lnTo>
                <a:lnTo>
                  <a:pt x="11720" y="9467"/>
                </a:lnTo>
                <a:lnTo>
                  <a:pt x="11231" y="9467"/>
                </a:lnTo>
                <a:lnTo>
                  <a:pt x="10742" y="9467"/>
                </a:lnTo>
                <a:lnTo>
                  <a:pt x="10254" y="9467"/>
                </a:lnTo>
                <a:lnTo>
                  <a:pt x="9765" y="9467"/>
                </a:lnTo>
                <a:lnTo>
                  <a:pt x="9277" y="9467"/>
                </a:lnTo>
                <a:lnTo>
                  <a:pt x="8790" y="9467"/>
                </a:lnTo>
                <a:lnTo>
                  <a:pt x="8302" y="9467"/>
                </a:lnTo>
                <a:lnTo>
                  <a:pt x="7813" y="9467"/>
                </a:lnTo>
                <a:lnTo>
                  <a:pt x="7324" y="9467"/>
                </a:lnTo>
                <a:lnTo>
                  <a:pt x="6836" y="9467"/>
                </a:lnTo>
                <a:lnTo>
                  <a:pt x="6347" y="9467"/>
                </a:lnTo>
                <a:lnTo>
                  <a:pt x="5859" y="9467"/>
                </a:lnTo>
                <a:lnTo>
                  <a:pt x="5370" y="9467"/>
                </a:lnTo>
                <a:lnTo>
                  <a:pt x="4882" y="9467"/>
                </a:lnTo>
                <a:lnTo>
                  <a:pt x="4395" y="9467"/>
                </a:lnTo>
                <a:lnTo>
                  <a:pt x="3906" y="9467"/>
                </a:lnTo>
                <a:lnTo>
                  <a:pt x="3418" y="9467"/>
                </a:lnTo>
                <a:lnTo>
                  <a:pt x="2929" y="9467"/>
                </a:lnTo>
                <a:lnTo>
                  <a:pt x="2441" y="9467"/>
                </a:lnTo>
                <a:lnTo>
                  <a:pt x="1952" y="9467"/>
                </a:lnTo>
                <a:lnTo>
                  <a:pt x="1464" y="9467"/>
                </a:lnTo>
                <a:lnTo>
                  <a:pt x="975" y="9467"/>
                </a:lnTo>
                <a:lnTo>
                  <a:pt x="488" y="9467"/>
                </a:lnTo>
                <a:lnTo>
                  <a:pt x="0" y="9467"/>
                </a:lnTo>
                <a:lnTo>
                  <a:pt x="0" y="0"/>
                </a:lnTo>
                <a:close/>
              </a:path>
            </a:pathLst>
          </a:custGeom>
          <a:solidFill>
            <a:srgbClr val="fd8f8f"/>
          </a:solidFill>
          <a:ln w="0">
            <a:solidFill>
              <a:srgbClr val="cccccc"/>
            </a:solidFill>
            <a:custDash>
              <a:ds d="74000" sp="74000"/>
              <a:ds d="74000" sp="74000"/>
            </a:custDash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5" name=""/>
          <p:cNvSpPr/>
          <p:nvPr/>
        </p:nvSpPr>
        <p:spPr>
          <a:xfrm>
            <a:off x="1672920" y="1828800"/>
            <a:ext cx="8916120" cy="4075560"/>
          </a:xfrm>
          <a:custGeom>
            <a:avLst/>
            <a:gdLst>
              <a:gd name="textAreaLeft" fmla="*/ 0 w 8916120"/>
              <a:gd name="textAreaRight" fmla="*/ 8916480 w 8916120"/>
              <a:gd name="textAreaTop" fmla="*/ 0 h 4075560"/>
              <a:gd name="textAreaBottom" fmla="*/ 4075920 h 4075560"/>
            </a:gdLst>
            <a:ahLst/>
            <a:rect l="textAreaLeft" t="textAreaTop" r="textAreaRight" b="textAreaBottom"/>
            <a:pathLst>
              <a:path fill="none" w="24768" h="9417">
                <a:moveTo>
                  <a:pt x="0" y="0"/>
                </a:moveTo>
                <a:lnTo>
                  <a:pt x="505" y="2337"/>
                </a:lnTo>
                <a:lnTo>
                  <a:pt x="1009" y="4257"/>
                </a:lnTo>
                <a:lnTo>
                  <a:pt x="1515" y="5772"/>
                </a:lnTo>
                <a:lnTo>
                  <a:pt x="2021" y="6357"/>
                </a:lnTo>
                <a:lnTo>
                  <a:pt x="2526" y="6826"/>
                </a:lnTo>
                <a:lnTo>
                  <a:pt x="3032" y="7349"/>
                </a:lnTo>
                <a:lnTo>
                  <a:pt x="3538" y="7562"/>
                </a:lnTo>
                <a:lnTo>
                  <a:pt x="4043" y="7922"/>
                </a:lnTo>
                <a:lnTo>
                  <a:pt x="4549" y="8029"/>
                </a:lnTo>
                <a:lnTo>
                  <a:pt x="5053" y="8207"/>
                </a:lnTo>
                <a:lnTo>
                  <a:pt x="5559" y="8421"/>
                </a:lnTo>
                <a:lnTo>
                  <a:pt x="6064" y="8573"/>
                </a:lnTo>
                <a:lnTo>
                  <a:pt x="6570" y="8629"/>
                </a:lnTo>
                <a:lnTo>
                  <a:pt x="7076" y="8603"/>
                </a:lnTo>
                <a:lnTo>
                  <a:pt x="7582" y="8575"/>
                </a:lnTo>
                <a:lnTo>
                  <a:pt x="8087" y="8637"/>
                </a:lnTo>
                <a:lnTo>
                  <a:pt x="8593" y="8692"/>
                </a:lnTo>
                <a:lnTo>
                  <a:pt x="9099" y="8741"/>
                </a:lnTo>
                <a:lnTo>
                  <a:pt x="9602" y="8777"/>
                </a:lnTo>
                <a:lnTo>
                  <a:pt x="10108" y="8826"/>
                </a:lnTo>
                <a:lnTo>
                  <a:pt x="10614" y="8867"/>
                </a:lnTo>
                <a:lnTo>
                  <a:pt x="11120" y="8868"/>
                </a:lnTo>
                <a:lnTo>
                  <a:pt x="11625" y="8924"/>
                </a:lnTo>
                <a:lnTo>
                  <a:pt x="12131" y="8964"/>
                </a:lnTo>
                <a:lnTo>
                  <a:pt x="12637" y="8973"/>
                </a:lnTo>
                <a:lnTo>
                  <a:pt x="13142" y="8987"/>
                </a:lnTo>
                <a:lnTo>
                  <a:pt x="13648" y="9026"/>
                </a:lnTo>
                <a:lnTo>
                  <a:pt x="14152" y="9047"/>
                </a:lnTo>
                <a:lnTo>
                  <a:pt x="14658" y="9101"/>
                </a:lnTo>
                <a:lnTo>
                  <a:pt x="15163" y="9097"/>
                </a:lnTo>
                <a:lnTo>
                  <a:pt x="15669" y="9066"/>
                </a:lnTo>
                <a:lnTo>
                  <a:pt x="16175" y="9064"/>
                </a:lnTo>
                <a:lnTo>
                  <a:pt x="16681" y="9097"/>
                </a:lnTo>
                <a:lnTo>
                  <a:pt x="17186" y="9209"/>
                </a:lnTo>
                <a:lnTo>
                  <a:pt x="17692" y="9256"/>
                </a:lnTo>
                <a:lnTo>
                  <a:pt x="18198" y="9288"/>
                </a:lnTo>
                <a:lnTo>
                  <a:pt x="18701" y="9356"/>
                </a:lnTo>
                <a:lnTo>
                  <a:pt x="19207" y="9374"/>
                </a:lnTo>
                <a:lnTo>
                  <a:pt x="19713" y="9379"/>
                </a:lnTo>
                <a:lnTo>
                  <a:pt x="20219" y="9382"/>
                </a:lnTo>
                <a:lnTo>
                  <a:pt x="20724" y="9388"/>
                </a:lnTo>
                <a:lnTo>
                  <a:pt x="21230" y="9395"/>
                </a:lnTo>
                <a:lnTo>
                  <a:pt x="21736" y="9400"/>
                </a:lnTo>
                <a:lnTo>
                  <a:pt x="22241" y="9402"/>
                </a:lnTo>
                <a:lnTo>
                  <a:pt x="22745" y="9409"/>
                </a:lnTo>
                <a:lnTo>
                  <a:pt x="23251" y="9412"/>
                </a:lnTo>
                <a:lnTo>
                  <a:pt x="23757" y="9409"/>
                </a:lnTo>
                <a:lnTo>
                  <a:pt x="24262" y="9412"/>
                </a:lnTo>
                <a:lnTo>
                  <a:pt x="24768" y="9417"/>
                </a:lnTo>
              </a:path>
            </a:pathLst>
          </a:custGeom>
          <a:noFill/>
          <a:ln w="101520">
            <a:solidFill>
              <a:srgbClr val="d83b4a"/>
            </a:solidFill>
            <a:miter/>
            <a:headEnd len="med" type="oval" w="med"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139680" rIns="139680" tIns="94680" bIns="9468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6" name=""/>
          <p:cNvSpPr/>
          <p:nvPr/>
        </p:nvSpPr>
        <p:spPr>
          <a:xfrm>
            <a:off x="1281960" y="2024280"/>
            <a:ext cx="9603000" cy="414792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7" name="Freeform 47"/>
          <p:cNvSpPr/>
          <p:nvPr/>
        </p:nvSpPr>
        <p:spPr>
          <a:xfrm>
            <a:off x="1668240" y="5928840"/>
            <a:ext cx="8897400" cy="9000"/>
          </a:xfrm>
          <a:custGeom>
            <a:avLst/>
            <a:gdLst>
              <a:gd name="textAreaLeft" fmla="*/ 0 w 8897400"/>
              <a:gd name="textAreaRight" fmla="*/ 8898120 w 8897400"/>
              <a:gd name="textAreaTop" fmla="*/ 0 h 9000"/>
              <a:gd name="textAreaBottom" fmla="*/ 9720 h 9000"/>
            </a:gdLst>
            <a:ahLst/>
            <a:rect l="textAreaLeft" t="textAreaTop" r="textAreaRight" b="textAreaBottom"/>
            <a:pathLst>
              <a:path w="8898123" h="9772">
                <a:moveTo>
                  <a:pt x="0" y="1"/>
                </a:moveTo>
                <a:lnTo>
                  <a:pt x="8898123" y="1"/>
                </a:lnTo>
              </a:path>
            </a:pathLst>
          </a:custGeom>
          <a:noFill/>
          <a:ln w="18723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5280" bIns="-35280" anchor="ctr">
            <a:noAutofit/>
          </a:bodyPr>
          <a:p>
            <a:pPr defTabSz="914400">
              <a:lnSpc>
                <a:spcPct val="100000"/>
              </a:lnSpc>
            </a:pPr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98" name="Oval 1"/>
          <p:cNvSpPr/>
          <p:nvPr/>
        </p:nvSpPr>
        <p:spPr>
          <a:xfrm>
            <a:off x="1292760" y="1210680"/>
            <a:ext cx="835200" cy="835200"/>
          </a:xfrm>
          <a:prstGeom prst="ellipse">
            <a:avLst/>
          </a:prstGeom>
          <a:solidFill>
            <a:srgbClr val="d83b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grpSp>
        <p:nvGrpSpPr>
          <p:cNvPr id="99" name="Image 0"/>
          <p:cNvGrpSpPr/>
          <p:nvPr/>
        </p:nvGrpSpPr>
        <p:grpSpPr>
          <a:xfrm>
            <a:off x="1585800" y="5904720"/>
            <a:ext cx="9116280" cy="474480"/>
            <a:chOff x="1585800" y="5904720"/>
            <a:chExt cx="9116280" cy="474480"/>
          </a:xfrm>
        </p:grpSpPr>
        <p:sp>
          <p:nvSpPr>
            <p:cNvPr id="100" name="TextBox 29"/>
            <p:cNvSpPr/>
            <p:nvPr/>
          </p:nvSpPr>
          <p:spPr>
            <a:xfrm>
              <a:off x="1585800" y="5922720"/>
              <a:ext cx="79920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1975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01" name="TextBox 38"/>
            <p:cNvSpPr/>
            <p:nvPr/>
          </p:nvSpPr>
          <p:spPr>
            <a:xfrm>
              <a:off x="5942880" y="5922720"/>
              <a:ext cx="91476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02" name="TextBox 42"/>
            <p:cNvSpPr/>
            <p:nvPr/>
          </p:nvSpPr>
          <p:spPr>
            <a:xfrm>
              <a:off x="9814680" y="5904720"/>
              <a:ext cx="88740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2024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03" name="CustomShape 2"/>
          <p:cNvSpPr/>
          <p:nvPr/>
        </p:nvSpPr>
        <p:spPr>
          <a:xfrm>
            <a:off x="10283400" y="6689520"/>
            <a:ext cx="3248640" cy="25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GB" sz="105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M</a:t>
            </a:r>
            <a:r>
              <a:rPr b="0" lang="en-SE" sz="105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ore info: </a:t>
            </a:r>
            <a:r>
              <a:rPr b="0" lang="en-US" sz="1050" strike="noStrike" u="none">
                <a:solidFill>
                  <a:srgbClr val="bfbfbf"/>
                </a:solidFill>
                <a:effectLst/>
                <a:uFillTx/>
                <a:latin typeface="Rubik"/>
                <a:ea typeface="DejaVu Sans"/>
              </a:rPr>
              <a:t>gapminder.org</a:t>
            </a:r>
            <a:r>
              <a:rPr b="0" lang="en-SE" sz="105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/54</a:t>
            </a:r>
            <a:endParaRPr b="0" lang="en-US" sz="105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xit" presetID="2" presetSubtype="0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6" dur="40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" dur="40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8" fill="hold">
                                          <p:stCondLst>
                                            <p:cond delay="3991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roup 3"/>
          <p:cNvGrpSpPr/>
          <p:nvPr/>
        </p:nvGrpSpPr>
        <p:grpSpPr>
          <a:xfrm>
            <a:off x="0" y="145080"/>
            <a:ext cx="12227400" cy="6869880"/>
            <a:chOff x="0" y="145080"/>
            <a:chExt cx="12227400" cy="6869880"/>
          </a:xfrm>
        </p:grpSpPr>
        <p:sp>
          <p:nvSpPr>
            <p:cNvPr id="105" name="Rectangle 16"/>
            <p:cNvSpPr/>
            <p:nvPr/>
          </p:nvSpPr>
          <p:spPr>
            <a:xfrm rot="16200000">
              <a:off x="5876640" y="664200"/>
              <a:ext cx="510120" cy="12191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06" name="Rectangle 17"/>
            <p:cNvSpPr/>
            <p:nvPr/>
          </p:nvSpPr>
          <p:spPr>
            <a:xfrm rot="16200000">
              <a:off x="5852520" y="-5695200"/>
              <a:ext cx="510120" cy="12191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07" name="Rectangle 18"/>
            <p:cNvSpPr/>
            <p:nvPr/>
          </p:nvSpPr>
          <p:spPr>
            <a:xfrm>
              <a:off x="10884960" y="805680"/>
              <a:ext cx="132444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08" name="Rectangle 19"/>
            <p:cNvSpPr/>
            <p:nvPr/>
          </p:nvSpPr>
          <p:spPr>
            <a:xfrm>
              <a:off x="0" y="805680"/>
              <a:ext cx="132444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109" name="Rectangle 20"/>
          <p:cNvSpPr/>
          <p:nvPr/>
        </p:nvSpPr>
        <p:spPr>
          <a:xfrm>
            <a:off x="2520" y="581760"/>
            <a:ext cx="869040" cy="5892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10" name="Rectangle 21"/>
          <p:cNvSpPr/>
          <p:nvPr/>
        </p:nvSpPr>
        <p:spPr>
          <a:xfrm>
            <a:off x="1440" y="581760"/>
            <a:ext cx="869040" cy="5892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grpSp>
        <p:nvGrpSpPr>
          <p:cNvPr id="111" name="Image 5"/>
          <p:cNvGrpSpPr/>
          <p:nvPr/>
        </p:nvGrpSpPr>
        <p:grpSpPr>
          <a:xfrm>
            <a:off x="1672920" y="5923800"/>
            <a:ext cx="8892360" cy="57960"/>
            <a:chOff x="1672920" y="5923800"/>
            <a:chExt cx="8892360" cy="57960"/>
          </a:xfrm>
        </p:grpSpPr>
        <p:sp>
          <p:nvSpPr>
            <p:cNvPr id="112" name="Freeform 9"/>
            <p:cNvSpPr/>
            <p:nvPr/>
          </p:nvSpPr>
          <p:spPr>
            <a:xfrm>
              <a:off x="1672920" y="5923800"/>
              <a:ext cx="8640" cy="57960"/>
            </a:xfrm>
            <a:custGeom>
              <a:avLst/>
              <a:gdLst>
                <a:gd name="textAreaLeft" fmla="*/ 0 w 8640"/>
                <a:gd name="textAreaRight" fmla="*/ 9360 w 8640"/>
                <a:gd name="textAreaTop" fmla="*/ 0 h 57960"/>
                <a:gd name="textAreaBottom" fmla="*/ 58680 h 57960"/>
              </a:gdLst>
              <a:ahLst/>
              <a:rect l="textAreaLeft" t="textAreaTop" r="textAreaRight" b="textAreaBottom"/>
              <a:pathLst>
                <a:path w="9366" h="58632">
                  <a:moveTo>
                    <a:pt x="41" y="530"/>
                  </a:moveTo>
                  <a:lnTo>
                    <a:pt x="41" y="59162"/>
                  </a:lnTo>
                </a:path>
              </a:pathLst>
            </a:custGeom>
            <a:noFill/>
            <a:ln w="9362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3680" bIns="136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13" name="Freeform 10"/>
            <p:cNvSpPr/>
            <p:nvPr/>
          </p:nvSpPr>
          <p:spPr>
            <a:xfrm>
              <a:off x="6405480" y="5923800"/>
              <a:ext cx="8640" cy="57960"/>
            </a:xfrm>
            <a:custGeom>
              <a:avLst/>
              <a:gdLst>
                <a:gd name="textAreaLeft" fmla="*/ 0 w 8640"/>
                <a:gd name="textAreaRight" fmla="*/ 9360 w 8640"/>
                <a:gd name="textAreaTop" fmla="*/ 0 h 57960"/>
                <a:gd name="textAreaBottom" fmla="*/ 58680 h 57960"/>
              </a:gdLst>
              <a:ahLst/>
              <a:rect l="textAreaLeft" t="textAreaTop" r="textAreaRight" b="textAreaBottom"/>
              <a:pathLst>
                <a:path w="9366" h="58632">
                  <a:moveTo>
                    <a:pt x="546" y="530"/>
                  </a:moveTo>
                  <a:lnTo>
                    <a:pt x="546" y="59162"/>
                  </a:lnTo>
                </a:path>
              </a:pathLst>
            </a:custGeom>
            <a:noFill/>
            <a:ln w="9362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3680" bIns="136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14" name="Freeform 11"/>
            <p:cNvSpPr/>
            <p:nvPr/>
          </p:nvSpPr>
          <p:spPr>
            <a:xfrm>
              <a:off x="10556640" y="5923800"/>
              <a:ext cx="8640" cy="57960"/>
            </a:xfrm>
            <a:custGeom>
              <a:avLst/>
              <a:gdLst>
                <a:gd name="textAreaLeft" fmla="*/ 0 w 8640"/>
                <a:gd name="textAreaRight" fmla="*/ 9360 w 8640"/>
                <a:gd name="textAreaTop" fmla="*/ 0 h 57960"/>
                <a:gd name="textAreaBottom" fmla="*/ 58680 h 57960"/>
              </a:gdLst>
              <a:ahLst/>
              <a:rect l="textAreaLeft" t="textAreaTop" r="textAreaRight" b="textAreaBottom"/>
              <a:pathLst>
                <a:path w="9366" h="58632">
                  <a:moveTo>
                    <a:pt x="950" y="530"/>
                  </a:moveTo>
                  <a:lnTo>
                    <a:pt x="950" y="59162"/>
                  </a:lnTo>
                </a:path>
              </a:pathLst>
            </a:custGeom>
            <a:noFill/>
            <a:ln w="9362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3680" bIns="136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115" name="TextBox 1"/>
          <p:cNvSpPr/>
          <p:nvPr/>
        </p:nvSpPr>
        <p:spPr>
          <a:xfrm>
            <a:off x="2080440" y="1250640"/>
            <a:ext cx="3164040" cy="1522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5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$</a:t>
            </a:r>
            <a:r>
              <a:rPr b="0" lang="en-SE" sz="5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128.27</a:t>
            </a:r>
            <a:endParaRPr b="0" lang="en-US" sz="5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1975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6" name="TextBox 3"/>
          <p:cNvSpPr/>
          <p:nvPr/>
        </p:nvSpPr>
        <p:spPr>
          <a:xfrm>
            <a:off x="7655400" y="4154400"/>
            <a:ext cx="3041640" cy="1522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2024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SE" sz="5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$</a:t>
            </a:r>
            <a:r>
              <a:rPr b="0" lang="en-SE" sz="5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0.26</a:t>
            </a:r>
            <a:endParaRPr b="0" lang="en-US" sz="5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7" name="TextBox 20"/>
          <p:cNvSpPr/>
          <p:nvPr/>
        </p:nvSpPr>
        <p:spPr>
          <a:xfrm>
            <a:off x="1543680" y="344160"/>
            <a:ext cx="1031112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Solar panel cost </a:t>
            </a:r>
            <a:r>
              <a:rPr b="0" lang="en-SE" sz="2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($/watt, inflation adjusted)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8" name="TextBox 22"/>
          <p:cNvSpPr/>
          <p:nvPr/>
        </p:nvSpPr>
        <p:spPr>
          <a:xfrm>
            <a:off x="0" y="6624720"/>
            <a:ext cx="486288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Data: Nemet, Farmer, Lafond and IRENA, via Our World in Data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9" name=""/>
          <p:cNvSpPr/>
          <p:nvPr/>
        </p:nvSpPr>
        <p:spPr>
          <a:xfrm>
            <a:off x="1708920" y="2057400"/>
            <a:ext cx="8613720" cy="3864960"/>
          </a:xfrm>
          <a:custGeom>
            <a:avLst/>
            <a:gdLst>
              <a:gd name="textAreaLeft" fmla="*/ 0 w 8613720"/>
              <a:gd name="textAreaRight" fmla="*/ 8614080 w 8613720"/>
              <a:gd name="textAreaTop" fmla="*/ 0 h 3864960"/>
              <a:gd name="textAreaBottom" fmla="*/ 3865320 h 3864960"/>
            </a:gdLst>
            <a:ahLst/>
            <a:rect l="textAreaLeft" t="textAreaTop" r="textAreaRight" b="textAreaBottom"/>
            <a:pathLst>
              <a:path w="23928" h="9467">
                <a:moveTo>
                  <a:pt x="0" y="0"/>
                </a:moveTo>
                <a:lnTo>
                  <a:pt x="488" y="2345"/>
                </a:lnTo>
                <a:lnTo>
                  <a:pt x="975" y="4272"/>
                </a:lnTo>
                <a:lnTo>
                  <a:pt x="1464" y="5791"/>
                </a:lnTo>
                <a:lnTo>
                  <a:pt x="1952" y="6379"/>
                </a:lnTo>
                <a:lnTo>
                  <a:pt x="2441" y="6849"/>
                </a:lnTo>
                <a:lnTo>
                  <a:pt x="2929" y="7374"/>
                </a:lnTo>
                <a:lnTo>
                  <a:pt x="3418" y="7588"/>
                </a:lnTo>
                <a:lnTo>
                  <a:pt x="3906" y="7950"/>
                </a:lnTo>
                <a:lnTo>
                  <a:pt x="4395" y="8057"/>
                </a:lnTo>
                <a:lnTo>
                  <a:pt x="4882" y="8236"/>
                </a:lnTo>
                <a:lnTo>
                  <a:pt x="5370" y="8450"/>
                </a:lnTo>
                <a:lnTo>
                  <a:pt x="5859" y="8602"/>
                </a:lnTo>
                <a:lnTo>
                  <a:pt x="6347" y="8658"/>
                </a:lnTo>
                <a:lnTo>
                  <a:pt x="6836" y="8632"/>
                </a:lnTo>
                <a:lnTo>
                  <a:pt x="7324" y="8604"/>
                </a:lnTo>
                <a:lnTo>
                  <a:pt x="7813" y="8667"/>
                </a:lnTo>
                <a:lnTo>
                  <a:pt x="8302" y="8722"/>
                </a:lnTo>
                <a:lnTo>
                  <a:pt x="8790" y="8771"/>
                </a:lnTo>
                <a:lnTo>
                  <a:pt x="9277" y="8808"/>
                </a:lnTo>
                <a:lnTo>
                  <a:pt x="9765" y="8857"/>
                </a:lnTo>
                <a:lnTo>
                  <a:pt x="10254" y="8897"/>
                </a:lnTo>
                <a:lnTo>
                  <a:pt x="10742" y="8899"/>
                </a:lnTo>
                <a:lnTo>
                  <a:pt x="11231" y="8955"/>
                </a:lnTo>
                <a:lnTo>
                  <a:pt x="11720" y="8995"/>
                </a:lnTo>
                <a:lnTo>
                  <a:pt x="12208" y="9004"/>
                </a:lnTo>
                <a:lnTo>
                  <a:pt x="12697" y="9018"/>
                </a:lnTo>
                <a:lnTo>
                  <a:pt x="13185" y="9057"/>
                </a:lnTo>
                <a:lnTo>
                  <a:pt x="13672" y="9078"/>
                </a:lnTo>
                <a:lnTo>
                  <a:pt x="14161" y="9132"/>
                </a:lnTo>
                <a:lnTo>
                  <a:pt x="14649" y="9129"/>
                </a:lnTo>
                <a:lnTo>
                  <a:pt x="15138" y="9097"/>
                </a:lnTo>
                <a:lnTo>
                  <a:pt x="15626" y="9095"/>
                </a:lnTo>
                <a:lnTo>
                  <a:pt x="16115" y="9129"/>
                </a:lnTo>
                <a:lnTo>
                  <a:pt x="16603" y="9241"/>
                </a:lnTo>
                <a:lnTo>
                  <a:pt x="17092" y="9288"/>
                </a:lnTo>
                <a:lnTo>
                  <a:pt x="17580" y="9320"/>
                </a:lnTo>
                <a:lnTo>
                  <a:pt x="18067" y="9388"/>
                </a:lnTo>
                <a:lnTo>
                  <a:pt x="18556" y="9406"/>
                </a:lnTo>
                <a:lnTo>
                  <a:pt x="19044" y="9411"/>
                </a:lnTo>
                <a:lnTo>
                  <a:pt x="19533" y="9415"/>
                </a:lnTo>
                <a:lnTo>
                  <a:pt x="20021" y="9420"/>
                </a:lnTo>
                <a:lnTo>
                  <a:pt x="20510" y="9427"/>
                </a:lnTo>
                <a:lnTo>
                  <a:pt x="20999" y="9432"/>
                </a:lnTo>
                <a:lnTo>
                  <a:pt x="21487" y="9434"/>
                </a:lnTo>
                <a:lnTo>
                  <a:pt x="21974" y="9441"/>
                </a:lnTo>
                <a:lnTo>
                  <a:pt x="22462" y="9445"/>
                </a:lnTo>
                <a:lnTo>
                  <a:pt x="22951" y="9441"/>
                </a:lnTo>
                <a:lnTo>
                  <a:pt x="23439" y="9445"/>
                </a:lnTo>
                <a:lnTo>
                  <a:pt x="23928" y="9450"/>
                </a:lnTo>
                <a:lnTo>
                  <a:pt x="23928" y="9467"/>
                </a:lnTo>
                <a:lnTo>
                  <a:pt x="23439" y="9467"/>
                </a:lnTo>
                <a:lnTo>
                  <a:pt x="22951" y="9467"/>
                </a:lnTo>
                <a:lnTo>
                  <a:pt x="22462" y="9467"/>
                </a:lnTo>
                <a:lnTo>
                  <a:pt x="21974" y="9467"/>
                </a:lnTo>
                <a:lnTo>
                  <a:pt x="21487" y="9467"/>
                </a:lnTo>
                <a:lnTo>
                  <a:pt x="20999" y="9467"/>
                </a:lnTo>
                <a:lnTo>
                  <a:pt x="20510" y="9467"/>
                </a:lnTo>
                <a:lnTo>
                  <a:pt x="20021" y="9467"/>
                </a:lnTo>
                <a:lnTo>
                  <a:pt x="19533" y="9467"/>
                </a:lnTo>
                <a:lnTo>
                  <a:pt x="19044" y="9467"/>
                </a:lnTo>
                <a:lnTo>
                  <a:pt x="18556" y="9467"/>
                </a:lnTo>
                <a:lnTo>
                  <a:pt x="18067" y="9467"/>
                </a:lnTo>
                <a:lnTo>
                  <a:pt x="17580" y="9467"/>
                </a:lnTo>
                <a:lnTo>
                  <a:pt x="17092" y="9467"/>
                </a:lnTo>
                <a:lnTo>
                  <a:pt x="16603" y="9467"/>
                </a:lnTo>
                <a:lnTo>
                  <a:pt x="16115" y="9467"/>
                </a:lnTo>
                <a:lnTo>
                  <a:pt x="15626" y="9467"/>
                </a:lnTo>
                <a:lnTo>
                  <a:pt x="15138" y="9467"/>
                </a:lnTo>
                <a:lnTo>
                  <a:pt x="14649" y="9467"/>
                </a:lnTo>
                <a:lnTo>
                  <a:pt x="14161" y="9467"/>
                </a:lnTo>
                <a:lnTo>
                  <a:pt x="13672" y="9467"/>
                </a:lnTo>
                <a:lnTo>
                  <a:pt x="13185" y="9467"/>
                </a:lnTo>
                <a:lnTo>
                  <a:pt x="12697" y="9467"/>
                </a:lnTo>
                <a:lnTo>
                  <a:pt x="12208" y="9467"/>
                </a:lnTo>
                <a:lnTo>
                  <a:pt x="11720" y="9467"/>
                </a:lnTo>
                <a:lnTo>
                  <a:pt x="11231" y="9467"/>
                </a:lnTo>
                <a:lnTo>
                  <a:pt x="10742" y="9467"/>
                </a:lnTo>
                <a:lnTo>
                  <a:pt x="10254" y="9467"/>
                </a:lnTo>
                <a:lnTo>
                  <a:pt x="9765" y="9467"/>
                </a:lnTo>
                <a:lnTo>
                  <a:pt x="9277" y="9467"/>
                </a:lnTo>
                <a:lnTo>
                  <a:pt x="8790" y="9467"/>
                </a:lnTo>
                <a:lnTo>
                  <a:pt x="8302" y="9467"/>
                </a:lnTo>
                <a:lnTo>
                  <a:pt x="7813" y="9467"/>
                </a:lnTo>
                <a:lnTo>
                  <a:pt x="7324" y="9467"/>
                </a:lnTo>
                <a:lnTo>
                  <a:pt x="6836" y="9467"/>
                </a:lnTo>
                <a:lnTo>
                  <a:pt x="6347" y="9467"/>
                </a:lnTo>
                <a:lnTo>
                  <a:pt x="5859" y="9467"/>
                </a:lnTo>
                <a:lnTo>
                  <a:pt x="5370" y="9467"/>
                </a:lnTo>
                <a:lnTo>
                  <a:pt x="4882" y="9467"/>
                </a:lnTo>
                <a:lnTo>
                  <a:pt x="4395" y="9467"/>
                </a:lnTo>
                <a:lnTo>
                  <a:pt x="3906" y="9467"/>
                </a:lnTo>
                <a:lnTo>
                  <a:pt x="3418" y="9467"/>
                </a:lnTo>
                <a:lnTo>
                  <a:pt x="2929" y="9467"/>
                </a:lnTo>
                <a:lnTo>
                  <a:pt x="2441" y="9467"/>
                </a:lnTo>
                <a:lnTo>
                  <a:pt x="1952" y="9467"/>
                </a:lnTo>
                <a:lnTo>
                  <a:pt x="1464" y="9467"/>
                </a:lnTo>
                <a:lnTo>
                  <a:pt x="975" y="9467"/>
                </a:lnTo>
                <a:lnTo>
                  <a:pt x="488" y="9467"/>
                </a:lnTo>
                <a:lnTo>
                  <a:pt x="0" y="9467"/>
                </a:lnTo>
                <a:lnTo>
                  <a:pt x="0" y="0"/>
                </a:lnTo>
                <a:close/>
              </a:path>
            </a:pathLst>
          </a:custGeom>
          <a:solidFill>
            <a:srgbClr val="fd8f8f"/>
          </a:solidFill>
          <a:ln w="0">
            <a:solidFill>
              <a:srgbClr val="cccccc"/>
            </a:solidFill>
            <a:custDash>
              <a:ds d="74000" sp="74000"/>
              <a:ds d="74000" sp="74000"/>
            </a:custDash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0" name=""/>
          <p:cNvSpPr/>
          <p:nvPr/>
        </p:nvSpPr>
        <p:spPr>
          <a:xfrm>
            <a:off x="1672920" y="1828800"/>
            <a:ext cx="8916120" cy="4075560"/>
          </a:xfrm>
          <a:custGeom>
            <a:avLst/>
            <a:gdLst>
              <a:gd name="textAreaLeft" fmla="*/ 0 w 8916120"/>
              <a:gd name="textAreaRight" fmla="*/ 8916480 w 8916120"/>
              <a:gd name="textAreaTop" fmla="*/ 0 h 4075560"/>
              <a:gd name="textAreaBottom" fmla="*/ 4075920 h 4075560"/>
            </a:gdLst>
            <a:ahLst/>
            <a:rect l="textAreaLeft" t="textAreaTop" r="textAreaRight" b="textAreaBottom"/>
            <a:pathLst>
              <a:path fill="none" w="24768" h="9417">
                <a:moveTo>
                  <a:pt x="0" y="0"/>
                </a:moveTo>
                <a:lnTo>
                  <a:pt x="505" y="2337"/>
                </a:lnTo>
                <a:lnTo>
                  <a:pt x="1009" y="4257"/>
                </a:lnTo>
                <a:lnTo>
                  <a:pt x="1515" y="5772"/>
                </a:lnTo>
                <a:lnTo>
                  <a:pt x="2021" y="6357"/>
                </a:lnTo>
                <a:lnTo>
                  <a:pt x="2526" y="6826"/>
                </a:lnTo>
                <a:lnTo>
                  <a:pt x="3032" y="7349"/>
                </a:lnTo>
                <a:lnTo>
                  <a:pt x="3538" y="7562"/>
                </a:lnTo>
                <a:lnTo>
                  <a:pt x="4043" y="7922"/>
                </a:lnTo>
                <a:lnTo>
                  <a:pt x="4549" y="8029"/>
                </a:lnTo>
                <a:lnTo>
                  <a:pt x="5053" y="8207"/>
                </a:lnTo>
                <a:lnTo>
                  <a:pt x="5559" y="8421"/>
                </a:lnTo>
                <a:lnTo>
                  <a:pt x="6064" y="8573"/>
                </a:lnTo>
                <a:lnTo>
                  <a:pt x="6570" y="8629"/>
                </a:lnTo>
                <a:lnTo>
                  <a:pt x="7076" y="8603"/>
                </a:lnTo>
                <a:lnTo>
                  <a:pt x="7582" y="8575"/>
                </a:lnTo>
                <a:lnTo>
                  <a:pt x="8087" y="8637"/>
                </a:lnTo>
                <a:lnTo>
                  <a:pt x="8593" y="8692"/>
                </a:lnTo>
                <a:lnTo>
                  <a:pt x="9099" y="8741"/>
                </a:lnTo>
                <a:lnTo>
                  <a:pt x="9602" y="8777"/>
                </a:lnTo>
                <a:lnTo>
                  <a:pt x="10108" y="8826"/>
                </a:lnTo>
                <a:lnTo>
                  <a:pt x="10614" y="8867"/>
                </a:lnTo>
                <a:lnTo>
                  <a:pt x="11120" y="8868"/>
                </a:lnTo>
                <a:lnTo>
                  <a:pt x="11625" y="8924"/>
                </a:lnTo>
                <a:lnTo>
                  <a:pt x="12131" y="8964"/>
                </a:lnTo>
                <a:lnTo>
                  <a:pt x="12637" y="8973"/>
                </a:lnTo>
                <a:lnTo>
                  <a:pt x="13142" y="8987"/>
                </a:lnTo>
                <a:lnTo>
                  <a:pt x="13648" y="9026"/>
                </a:lnTo>
                <a:lnTo>
                  <a:pt x="14152" y="9047"/>
                </a:lnTo>
                <a:lnTo>
                  <a:pt x="14658" y="9101"/>
                </a:lnTo>
                <a:lnTo>
                  <a:pt x="15163" y="9097"/>
                </a:lnTo>
                <a:lnTo>
                  <a:pt x="15669" y="9066"/>
                </a:lnTo>
                <a:lnTo>
                  <a:pt x="16175" y="9064"/>
                </a:lnTo>
                <a:lnTo>
                  <a:pt x="16681" y="9097"/>
                </a:lnTo>
                <a:lnTo>
                  <a:pt x="17186" y="9209"/>
                </a:lnTo>
                <a:lnTo>
                  <a:pt x="17692" y="9256"/>
                </a:lnTo>
                <a:lnTo>
                  <a:pt x="18198" y="9288"/>
                </a:lnTo>
                <a:lnTo>
                  <a:pt x="18701" y="9356"/>
                </a:lnTo>
                <a:lnTo>
                  <a:pt x="19207" y="9374"/>
                </a:lnTo>
                <a:lnTo>
                  <a:pt x="19713" y="9379"/>
                </a:lnTo>
                <a:lnTo>
                  <a:pt x="20219" y="9382"/>
                </a:lnTo>
                <a:lnTo>
                  <a:pt x="20724" y="9388"/>
                </a:lnTo>
                <a:lnTo>
                  <a:pt x="21230" y="9395"/>
                </a:lnTo>
                <a:lnTo>
                  <a:pt x="21736" y="9400"/>
                </a:lnTo>
                <a:lnTo>
                  <a:pt x="22241" y="9402"/>
                </a:lnTo>
                <a:lnTo>
                  <a:pt x="22745" y="9409"/>
                </a:lnTo>
                <a:lnTo>
                  <a:pt x="23251" y="9412"/>
                </a:lnTo>
                <a:lnTo>
                  <a:pt x="23757" y="9409"/>
                </a:lnTo>
                <a:lnTo>
                  <a:pt x="24262" y="9412"/>
                </a:lnTo>
                <a:lnTo>
                  <a:pt x="24768" y="9417"/>
                </a:lnTo>
              </a:path>
            </a:pathLst>
          </a:custGeom>
          <a:noFill/>
          <a:ln w="101520">
            <a:solidFill>
              <a:srgbClr val="d83b4a"/>
            </a:solidFill>
            <a:miter/>
            <a:headEnd len="med" type="oval" w="med"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139680" rIns="139680" tIns="94680" bIns="94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1" name="Freeform 12"/>
          <p:cNvSpPr/>
          <p:nvPr/>
        </p:nvSpPr>
        <p:spPr>
          <a:xfrm>
            <a:off x="1668240" y="5928840"/>
            <a:ext cx="8897400" cy="9000"/>
          </a:xfrm>
          <a:custGeom>
            <a:avLst/>
            <a:gdLst>
              <a:gd name="textAreaLeft" fmla="*/ 0 w 8897400"/>
              <a:gd name="textAreaRight" fmla="*/ 8898120 w 8897400"/>
              <a:gd name="textAreaTop" fmla="*/ 0 h 9000"/>
              <a:gd name="textAreaBottom" fmla="*/ 9720 h 9000"/>
            </a:gdLst>
            <a:ahLst/>
            <a:rect l="textAreaLeft" t="textAreaTop" r="textAreaRight" b="textAreaBottom"/>
            <a:pathLst>
              <a:path w="8898123" h="9772">
                <a:moveTo>
                  <a:pt x="0" y="1"/>
                </a:moveTo>
                <a:lnTo>
                  <a:pt x="8898123" y="1"/>
                </a:lnTo>
              </a:path>
            </a:pathLst>
          </a:custGeom>
          <a:noFill/>
          <a:ln w="18723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5280" bIns="-35280" anchor="ctr">
            <a:noAutofit/>
          </a:bodyPr>
          <a:p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grpSp>
        <p:nvGrpSpPr>
          <p:cNvPr id="122" name="Image 6"/>
          <p:cNvGrpSpPr/>
          <p:nvPr/>
        </p:nvGrpSpPr>
        <p:grpSpPr>
          <a:xfrm>
            <a:off x="1585800" y="5904720"/>
            <a:ext cx="9116280" cy="474120"/>
            <a:chOff x="1585800" y="5904720"/>
            <a:chExt cx="9116280" cy="474120"/>
          </a:xfrm>
        </p:grpSpPr>
        <p:sp>
          <p:nvSpPr>
            <p:cNvPr id="123" name="TextBox 24"/>
            <p:cNvSpPr/>
            <p:nvPr/>
          </p:nvSpPr>
          <p:spPr>
            <a:xfrm>
              <a:off x="1585800" y="5922720"/>
              <a:ext cx="79920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1975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24" name="TextBox 25"/>
            <p:cNvSpPr/>
            <p:nvPr/>
          </p:nvSpPr>
          <p:spPr>
            <a:xfrm>
              <a:off x="5942880" y="5922720"/>
              <a:ext cx="91476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25" name="TextBox 26"/>
            <p:cNvSpPr/>
            <p:nvPr/>
          </p:nvSpPr>
          <p:spPr>
            <a:xfrm>
              <a:off x="9814680" y="5904720"/>
              <a:ext cx="88740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2024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26" name="CustomShape 1"/>
          <p:cNvSpPr/>
          <p:nvPr/>
        </p:nvSpPr>
        <p:spPr>
          <a:xfrm>
            <a:off x="10283400" y="6689520"/>
            <a:ext cx="3248640" cy="25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GB" sz="105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M</a:t>
            </a:r>
            <a:r>
              <a:rPr b="0" lang="en-SE" sz="105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ore info: </a:t>
            </a:r>
            <a:r>
              <a:rPr b="0" lang="en-US" sz="1050" strike="noStrike" u="none">
                <a:solidFill>
                  <a:srgbClr val="bfbfbf"/>
                </a:solidFill>
                <a:effectLst/>
                <a:uFillTx/>
                <a:latin typeface="Rubik"/>
                <a:ea typeface="DejaVu Sans"/>
              </a:rPr>
              <a:t>gapminder.org</a:t>
            </a:r>
            <a:r>
              <a:rPr b="0" lang="en-SE" sz="105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/54</a:t>
            </a:r>
            <a:endParaRPr b="0" lang="en-US" sz="105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" name="Group 2"/>
          <p:cNvGrpSpPr/>
          <p:nvPr/>
        </p:nvGrpSpPr>
        <p:grpSpPr>
          <a:xfrm>
            <a:off x="0" y="145080"/>
            <a:ext cx="12227400" cy="6869880"/>
            <a:chOff x="0" y="145080"/>
            <a:chExt cx="12227400" cy="6869880"/>
          </a:xfrm>
        </p:grpSpPr>
        <p:sp>
          <p:nvSpPr>
            <p:cNvPr id="128" name="Rectangle 7"/>
            <p:cNvSpPr/>
            <p:nvPr/>
          </p:nvSpPr>
          <p:spPr>
            <a:xfrm rot="16200000">
              <a:off x="5876640" y="664200"/>
              <a:ext cx="510120" cy="12191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29" name="Rectangle 11"/>
            <p:cNvSpPr/>
            <p:nvPr/>
          </p:nvSpPr>
          <p:spPr>
            <a:xfrm rot="16200000">
              <a:off x="5852520" y="-5695200"/>
              <a:ext cx="510120" cy="12191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30" name="Rectangle 12"/>
            <p:cNvSpPr/>
            <p:nvPr/>
          </p:nvSpPr>
          <p:spPr>
            <a:xfrm>
              <a:off x="10884960" y="805680"/>
              <a:ext cx="132444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31" name="Rectangle 13"/>
            <p:cNvSpPr/>
            <p:nvPr/>
          </p:nvSpPr>
          <p:spPr>
            <a:xfrm>
              <a:off x="0" y="805680"/>
              <a:ext cx="132444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132" name="Rectangle 14"/>
          <p:cNvSpPr/>
          <p:nvPr/>
        </p:nvSpPr>
        <p:spPr>
          <a:xfrm>
            <a:off x="2520" y="581760"/>
            <a:ext cx="869040" cy="5892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33" name="Rectangle 15"/>
          <p:cNvSpPr/>
          <p:nvPr/>
        </p:nvSpPr>
        <p:spPr>
          <a:xfrm>
            <a:off x="1440" y="581760"/>
            <a:ext cx="869040" cy="5892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grpSp>
        <p:nvGrpSpPr>
          <p:cNvPr id="134" name="Image 3"/>
          <p:cNvGrpSpPr/>
          <p:nvPr/>
        </p:nvGrpSpPr>
        <p:grpSpPr>
          <a:xfrm>
            <a:off x="1672920" y="5923800"/>
            <a:ext cx="8892360" cy="57960"/>
            <a:chOff x="1672920" y="5923800"/>
            <a:chExt cx="8892360" cy="57960"/>
          </a:xfrm>
        </p:grpSpPr>
        <p:sp>
          <p:nvSpPr>
            <p:cNvPr id="135" name="Freeform 5"/>
            <p:cNvSpPr/>
            <p:nvPr/>
          </p:nvSpPr>
          <p:spPr>
            <a:xfrm>
              <a:off x="1672920" y="5923800"/>
              <a:ext cx="8640" cy="57960"/>
            </a:xfrm>
            <a:custGeom>
              <a:avLst/>
              <a:gdLst>
                <a:gd name="textAreaLeft" fmla="*/ 0 w 8640"/>
                <a:gd name="textAreaRight" fmla="*/ 9360 w 8640"/>
                <a:gd name="textAreaTop" fmla="*/ 0 h 57960"/>
                <a:gd name="textAreaBottom" fmla="*/ 58680 h 57960"/>
              </a:gdLst>
              <a:ahLst/>
              <a:rect l="textAreaLeft" t="textAreaTop" r="textAreaRight" b="textAreaBottom"/>
              <a:pathLst>
                <a:path w="9366" h="58632">
                  <a:moveTo>
                    <a:pt x="41" y="530"/>
                  </a:moveTo>
                  <a:lnTo>
                    <a:pt x="41" y="59162"/>
                  </a:lnTo>
                </a:path>
              </a:pathLst>
            </a:custGeom>
            <a:noFill/>
            <a:ln w="9362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3680" bIns="136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36" name="Freeform 6"/>
            <p:cNvSpPr/>
            <p:nvPr/>
          </p:nvSpPr>
          <p:spPr>
            <a:xfrm>
              <a:off x="6405480" y="5923800"/>
              <a:ext cx="8640" cy="57960"/>
            </a:xfrm>
            <a:custGeom>
              <a:avLst/>
              <a:gdLst>
                <a:gd name="textAreaLeft" fmla="*/ 0 w 8640"/>
                <a:gd name="textAreaRight" fmla="*/ 9360 w 8640"/>
                <a:gd name="textAreaTop" fmla="*/ 0 h 57960"/>
                <a:gd name="textAreaBottom" fmla="*/ 58680 h 57960"/>
              </a:gdLst>
              <a:ahLst/>
              <a:rect l="textAreaLeft" t="textAreaTop" r="textAreaRight" b="textAreaBottom"/>
              <a:pathLst>
                <a:path w="9366" h="58632">
                  <a:moveTo>
                    <a:pt x="546" y="530"/>
                  </a:moveTo>
                  <a:lnTo>
                    <a:pt x="546" y="59162"/>
                  </a:lnTo>
                </a:path>
              </a:pathLst>
            </a:custGeom>
            <a:noFill/>
            <a:ln w="9362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3680" bIns="136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37" name="Freeform 7"/>
            <p:cNvSpPr/>
            <p:nvPr/>
          </p:nvSpPr>
          <p:spPr>
            <a:xfrm>
              <a:off x="10556640" y="5923800"/>
              <a:ext cx="8640" cy="57960"/>
            </a:xfrm>
            <a:custGeom>
              <a:avLst/>
              <a:gdLst>
                <a:gd name="textAreaLeft" fmla="*/ 0 w 8640"/>
                <a:gd name="textAreaRight" fmla="*/ 9360 w 8640"/>
                <a:gd name="textAreaTop" fmla="*/ 0 h 57960"/>
                <a:gd name="textAreaBottom" fmla="*/ 58680 h 57960"/>
              </a:gdLst>
              <a:ahLst/>
              <a:rect l="textAreaLeft" t="textAreaTop" r="textAreaRight" b="textAreaBottom"/>
              <a:pathLst>
                <a:path w="9366" h="58632">
                  <a:moveTo>
                    <a:pt x="950" y="530"/>
                  </a:moveTo>
                  <a:lnTo>
                    <a:pt x="950" y="59162"/>
                  </a:lnTo>
                </a:path>
              </a:pathLst>
            </a:custGeom>
            <a:noFill/>
            <a:ln w="9362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3680" bIns="136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138" name="TextBox 13"/>
          <p:cNvSpPr/>
          <p:nvPr/>
        </p:nvSpPr>
        <p:spPr>
          <a:xfrm>
            <a:off x="2080440" y="1250640"/>
            <a:ext cx="3164040" cy="1522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5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$</a:t>
            </a:r>
            <a:r>
              <a:rPr b="0" lang="en-SE" sz="5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128.27</a:t>
            </a:r>
            <a:endParaRPr b="0" lang="en-US" sz="5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1975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9" name="TextBox 14"/>
          <p:cNvSpPr/>
          <p:nvPr/>
        </p:nvSpPr>
        <p:spPr>
          <a:xfrm>
            <a:off x="7655400" y="4154400"/>
            <a:ext cx="3041640" cy="1522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2024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SE" sz="5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$</a:t>
            </a:r>
            <a:r>
              <a:rPr b="0" lang="en-SE" sz="5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0.26</a:t>
            </a:r>
            <a:endParaRPr b="0" lang="en-US" sz="5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0" name="TextBox 16"/>
          <p:cNvSpPr/>
          <p:nvPr/>
        </p:nvSpPr>
        <p:spPr>
          <a:xfrm>
            <a:off x="1543680" y="344160"/>
            <a:ext cx="1031112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Solar panel cost </a:t>
            </a:r>
            <a:r>
              <a:rPr b="0" lang="en-SE" sz="2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($/watt, inflation adjusted)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1" name="TextBox 17"/>
          <p:cNvSpPr/>
          <p:nvPr/>
        </p:nvSpPr>
        <p:spPr>
          <a:xfrm>
            <a:off x="0" y="6624720"/>
            <a:ext cx="6629400" cy="25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05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Data: Nemet, Farmer, Lafond and IRENA, via Our World in Data</a:t>
            </a:r>
            <a:endParaRPr b="0" lang="en-US" sz="105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2" name=""/>
          <p:cNvSpPr/>
          <p:nvPr/>
        </p:nvSpPr>
        <p:spPr>
          <a:xfrm>
            <a:off x="1708920" y="2057400"/>
            <a:ext cx="8613720" cy="3864960"/>
          </a:xfrm>
          <a:custGeom>
            <a:avLst/>
            <a:gdLst>
              <a:gd name="textAreaLeft" fmla="*/ 0 w 8613720"/>
              <a:gd name="textAreaRight" fmla="*/ 8614080 w 8613720"/>
              <a:gd name="textAreaTop" fmla="*/ 0 h 3864960"/>
              <a:gd name="textAreaBottom" fmla="*/ 3865320 h 3864960"/>
            </a:gdLst>
            <a:ahLst/>
            <a:rect l="textAreaLeft" t="textAreaTop" r="textAreaRight" b="textAreaBottom"/>
            <a:pathLst>
              <a:path w="23928" h="9467">
                <a:moveTo>
                  <a:pt x="0" y="0"/>
                </a:moveTo>
                <a:lnTo>
                  <a:pt x="488" y="2345"/>
                </a:lnTo>
                <a:lnTo>
                  <a:pt x="975" y="4272"/>
                </a:lnTo>
                <a:lnTo>
                  <a:pt x="1464" y="5791"/>
                </a:lnTo>
                <a:lnTo>
                  <a:pt x="1952" y="6379"/>
                </a:lnTo>
                <a:lnTo>
                  <a:pt x="2441" y="6849"/>
                </a:lnTo>
                <a:lnTo>
                  <a:pt x="2929" y="7374"/>
                </a:lnTo>
                <a:lnTo>
                  <a:pt x="3418" y="7588"/>
                </a:lnTo>
                <a:lnTo>
                  <a:pt x="3906" y="7950"/>
                </a:lnTo>
                <a:lnTo>
                  <a:pt x="4395" y="8057"/>
                </a:lnTo>
                <a:lnTo>
                  <a:pt x="4882" y="8236"/>
                </a:lnTo>
                <a:lnTo>
                  <a:pt x="5370" y="8450"/>
                </a:lnTo>
                <a:lnTo>
                  <a:pt x="5859" y="8602"/>
                </a:lnTo>
                <a:lnTo>
                  <a:pt x="6347" y="8658"/>
                </a:lnTo>
                <a:lnTo>
                  <a:pt x="6836" y="8632"/>
                </a:lnTo>
                <a:lnTo>
                  <a:pt x="7324" y="8604"/>
                </a:lnTo>
                <a:lnTo>
                  <a:pt x="7813" y="8667"/>
                </a:lnTo>
                <a:lnTo>
                  <a:pt x="8302" y="8722"/>
                </a:lnTo>
                <a:lnTo>
                  <a:pt x="8790" y="8771"/>
                </a:lnTo>
                <a:lnTo>
                  <a:pt x="9277" y="8808"/>
                </a:lnTo>
                <a:lnTo>
                  <a:pt x="9765" y="8857"/>
                </a:lnTo>
                <a:lnTo>
                  <a:pt x="10254" y="8897"/>
                </a:lnTo>
                <a:lnTo>
                  <a:pt x="10742" y="8899"/>
                </a:lnTo>
                <a:lnTo>
                  <a:pt x="11231" y="8955"/>
                </a:lnTo>
                <a:lnTo>
                  <a:pt x="11720" y="8995"/>
                </a:lnTo>
                <a:lnTo>
                  <a:pt x="12208" y="9004"/>
                </a:lnTo>
                <a:lnTo>
                  <a:pt x="12697" y="9018"/>
                </a:lnTo>
                <a:lnTo>
                  <a:pt x="13185" y="9057"/>
                </a:lnTo>
                <a:lnTo>
                  <a:pt x="13672" y="9078"/>
                </a:lnTo>
                <a:lnTo>
                  <a:pt x="14161" y="9132"/>
                </a:lnTo>
                <a:lnTo>
                  <a:pt x="14649" y="9129"/>
                </a:lnTo>
                <a:lnTo>
                  <a:pt x="15138" y="9097"/>
                </a:lnTo>
                <a:lnTo>
                  <a:pt x="15626" y="9095"/>
                </a:lnTo>
                <a:lnTo>
                  <a:pt x="16115" y="9129"/>
                </a:lnTo>
                <a:lnTo>
                  <a:pt x="16603" y="9241"/>
                </a:lnTo>
                <a:lnTo>
                  <a:pt x="17092" y="9288"/>
                </a:lnTo>
                <a:lnTo>
                  <a:pt x="17580" y="9320"/>
                </a:lnTo>
                <a:lnTo>
                  <a:pt x="18067" y="9388"/>
                </a:lnTo>
                <a:lnTo>
                  <a:pt x="18556" y="9406"/>
                </a:lnTo>
                <a:lnTo>
                  <a:pt x="19044" y="9411"/>
                </a:lnTo>
                <a:lnTo>
                  <a:pt x="19533" y="9415"/>
                </a:lnTo>
                <a:lnTo>
                  <a:pt x="20021" y="9420"/>
                </a:lnTo>
                <a:lnTo>
                  <a:pt x="20510" y="9427"/>
                </a:lnTo>
                <a:lnTo>
                  <a:pt x="20999" y="9432"/>
                </a:lnTo>
                <a:lnTo>
                  <a:pt x="21487" y="9434"/>
                </a:lnTo>
                <a:lnTo>
                  <a:pt x="21974" y="9441"/>
                </a:lnTo>
                <a:lnTo>
                  <a:pt x="22462" y="9445"/>
                </a:lnTo>
                <a:lnTo>
                  <a:pt x="22951" y="9441"/>
                </a:lnTo>
                <a:lnTo>
                  <a:pt x="23439" y="9445"/>
                </a:lnTo>
                <a:lnTo>
                  <a:pt x="23928" y="9450"/>
                </a:lnTo>
                <a:lnTo>
                  <a:pt x="23928" y="9467"/>
                </a:lnTo>
                <a:lnTo>
                  <a:pt x="23439" y="9467"/>
                </a:lnTo>
                <a:lnTo>
                  <a:pt x="22951" y="9467"/>
                </a:lnTo>
                <a:lnTo>
                  <a:pt x="22462" y="9467"/>
                </a:lnTo>
                <a:lnTo>
                  <a:pt x="21974" y="9467"/>
                </a:lnTo>
                <a:lnTo>
                  <a:pt x="21487" y="9467"/>
                </a:lnTo>
                <a:lnTo>
                  <a:pt x="20999" y="9467"/>
                </a:lnTo>
                <a:lnTo>
                  <a:pt x="20510" y="9467"/>
                </a:lnTo>
                <a:lnTo>
                  <a:pt x="20021" y="9467"/>
                </a:lnTo>
                <a:lnTo>
                  <a:pt x="19533" y="9467"/>
                </a:lnTo>
                <a:lnTo>
                  <a:pt x="19044" y="9467"/>
                </a:lnTo>
                <a:lnTo>
                  <a:pt x="18556" y="9467"/>
                </a:lnTo>
                <a:lnTo>
                  <a:pt x="18067" y="9467"/>
                </a:lnTo>
                <a:lnTo>
                  <a:pt x="17580" y="9467"/>
                </a:lnTo>
                <a:lnTo>
                  <a:pt x="17092" y="9467"/>
                </a:lnTo>
                <a:lnTo>
                  <a:pt x="16603" y="9467"/>
                </a:lnTo>
                <a:lnTo>
                  <a:pt x="16115" y="9467"/>
                </a:lnTo>
                <a:lnTo>
                  <a:pt x="15626" y="9467"/>
                </a:lnTo>
                <a:lnTo>
                  <a:pt x="15138" y="9467"/>
                </a:lnTo>
                <a:lnTo>
                  <a:pt x="14649" y="9467"/>
                </a:lnTo>
                <a:lnTo>
                  <a:pt x="14161" y="9467"/>
                </a:lnTo>
                <a:lnTo>
                  <a:pt x="13672" y="9467"/>
                </a:lnTo>
                <a:lnTo>
                  <a:pt x="13185" y="9467"/>
                </a:lnTo>
                <a:lnTo>
                  <a:pt x="12697" y="9467"/>
                </a:lnTo>
                <a:lnTo>
                  <a:pt x="12208" y="9467"/>
                </a:lnTo>
                <a:lnTo>
                  <a:pt x="11720" y="9467"/>
                </a:lnTo>
                <a:lnTo>
                  <a:pt x="11231" y="9467"/>
                </a:lnTo>
                <a:lnTo>
                  <a:pt x="10742" y="9467"/>
                </a:lnTo>
                <a:lnTo>
                  <a:pt x="10254" y="9467"/>
                </a:lnTo>
                <a:lnTo>
                  <a:pt x="9765" y="9467"/>
                </a:lnTo>
                <a:lnTo>
                  <a:pt x="9277" y="9467"/>
                </a:lnTo>
                <a:lnTo>
                  <a:pt x="8790" y="9467"/>
                </a:lnTo>
                <a:lnTo>
                  <a:pt x="8302" y="9467"/>
                </a:lnTo>
                <a:lnTo>
                  <a:pt x="7813" y="9467"/>
                </a:lnTo>
                <a:lnTo>
                  <a:pt x="7324" y="9467"/>
                </a:lnTo>
                <a:lnTo>
                  <a:pt x="6836" y="9467"/>
                </a:lnTo>
                <a:lnTo>
                  <a:pt x="6347" y="9467"/>
                </a:lnTo>
                <a:lnTo>
                  <a:pt x="5859" y="9467"/>
                </a:lnTo>
                <a:lnTo>
                  <a:pt x="5370" y="9467"/>
                </a:lnTo>
                <a:lnTo>
                  <a:pt x="4882" y="9467"/>
                </a:lnTo>
                <a:lnTo>
                  <a:pt x="4395" y="9467"/>
                </a:lnTo>
                <a:lnTo>
                  <a:pt x="3906" y="9467"/>
                </a:lnTo>
                <a:lnTo>
                  <a:pt x="3418" y="9467"/>
                </a:lnTo>
                <a:lnTo>
                  <a:pt x="2929" y="9467"/>
                </a:lnTo>
                <a:lnTo>
                  <a:pt x="2441" y="9467"/>
                </a:lnTo>
                <a:lnTo>
                  <a:pt x="1952" y="9467"/>
                </a:lnTo>
                <a:lnTo>
                  <a:pt x="1464" y="9467"/>
                </a:lnTo>
                <a:lnTo>
                  <a:pt x="975" y="9467"/>
                </a:lnTo>
                <a:lnTo>
                  <a:pt x="488" y="9467"/>
                </a:lnTo>
                <a:lnTo>
                  <a:pt x="0" y="9467"/>
                </a:lnTo>
                <a:lnTo>
                  <a:pt x="0" y="0"/>
                </a:lnTo>
                <a:close/>
              </a:path>
            </a:pathLst>
          </a:custGeom>
          <a:solidFill>
            <a:srgbClr val="fd8f8f"/>
          </a:solidFill>
          <a:ln w="0">
            <a:solidFill>
              <a:srgbClr val="cccccc"/>
            </a:solidFill>
            <a:custDash>
              <a:ds d="74000" sp="74000"/>
              <a:ds d="74000" sp="74000"/>
            </a:custDash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3" name=""/>
          <p:cNvSpPr/>
          <p:nvPr/>
        </p:nvSpPr>
        <p:spPr>
          <a:xfrm>
            <a:off x="1672920" y="1828800"/>
            <a:ext cx="8916120" cy="4075560"/>
          </a:xfrm>
          <a:custGeom>
            <a:avLst/>
            <a:gdLst>
              <a:gd name="textAreaLeft" fmla="*/ 0 w 8916120"/>
              <a:gd name="textAreaRight" fmla="*/ 8916480 w 8916120"/>
              <a:gd name="textAreaTop" fmla="*/ 0 h 4075560"/>
              <a:gd name="textAreaBottom" fmla="*/ 4075920 h 4075560"/>
            </a:gdLst>
            <a:ahLst/>
            <a:rect l="textAreaLeft" t="textAreaTop" r="textAreaRight" b="textAreaBottom"/>
            <a:pathLst>
              <a:path fill="none" w="24768" h="9417">
                <a:moveTo>
                  <a:pt x="0" y="0"/>
                </a:moveTo>
                <a:lnTo>
                  <a:pt x="505" y="2337"/>
                </a:lnTo>
                <a:lnTo>
                  <a:pt x="1009" y="4257"/>
                </a:lnTo>
                <a:lnTo>
                  <a:pt x="1515" y="5772"/>
                </a:lnTo>
                <a:lnTo>
                  <a:pt x="2021" y="6357"/>
                </a:lnTo>
                <a:lnTo>
                  <a:pt x="2526" y="6826"/>
                </a:lnTo>
                <a:lnTo>
                  <a:pt x="3032" y="7349"/>
                </a:lnTo>
                <a:lnTo>
                  <a:pt x="3538" y="7562"/>
                </a:lnTo>
                <a:lnTo>
                  <a:pt x="4043" y="7922"/>
                </a:lnTo>
                <a:lnTo>
                  <a:pt x="4549" y="8029"/>
                </a:lnTo>
                <a:lnTo>
                  <a:pt x="5053" y="8207"/>
                </a:lnTo>
                <a:lnTo>
                  <a:pt x="5559" y="8421"/>
                </a:lnTo>
                <a:lnTo>
                  <a:pt x="6064" y="8573"/>
                </a:lnTo>
                <a:lnTo>
                  <a:pt x="6570" y="8629"/>
                </a:lnTo>
                <a:lnTo>
                  <a:pt x="7076" y="8603"/>
                </a:lnTo>
                <a:lnTo>
                  <a:pt x="7582" y="8575"/>
                </a:lnTo>
                <a:lnTo>
                  <a:pt x="8087" y="8637"/>
                </a:lnTo>
                <a:lnTo>
                  <a:pt x="8593" y="8692"/>
                </a:lnTo>
                <a:lnTo>
                  <a:pt x="9099" y="8741"/>
                </a:lnTo>
                <a:lnTo>
                  <a:pt x="9602" y="8777"/>
                </a:lnTo>
                <a:lnTo>
                  <a:pt x="10108" y="8826"/>
                </a:lnTo>
                <a:lnTo>
                  <a:pt x="10614" y="8867"/>
                </a:lnTo>
                <a:lnTo>
                  <a:pt x="11120" y="8868"/>
                </a:lnTo>
                <a:lnTo>
                  <a:pt x="11625" y="8924"/>
                </a:lnTo>
                <a:lnTo>
                  <a:pt x="12131" y="8964"/>
                </a:lnTo>
                <a:lnTo>
                  <a:pt x="12637" y="8973"/>
                </a:lnTo>
                <a:lnTo>
                  <a:pt x="13142" y="8987"/>
                </a:lnTo>
                <a:lnTo>
                  <a:pt x="13648" y="9026"/>
                </a:lnTo>
                <a:lnTo>
                  <a:pt x="14152" y="9047"/>
                </a:lnTo>
                <a:lnTo>
                  <a:pt x="14658" y="9101"/>
                </a:lnTo>
                <a:lnTo>
                  <a:pt x="15163" y="9097"/>
                </a:lnTo>
                <a:lnTo>
                  <a:pt x="15669" y="9066"/>
                </a:lnTo>
                <a:lnTo>
                  <a:pt x="16175" y="9064"/>
                </a:lnTo>
                <a:lnTo>
                  <a:pt x="16681" y="9097"/>
                </a:lnTo>
                <a:lnTo>
                  <a:pt x="17186" y="9209"/>
                </a:lnTo>
                <a:lnTo>
                  <a:pt x="17692" y="9256"/>
                </a:lnTo>
                <a:lnTo>
                  <a:pt x="18198" y="9288"/>
                </a:lnTo>
                <a:lnTo>
                  <a:pt x="18701" y="9356"/>
                </a:lnTo>
                <a:lnTo>
                  <a:pt x="19207" y="9374"/>
                </a:lnTo>
                <a:lnTo>
                  <a:pt x="19713" y="9379"/>
                </a:lnTo>
                <a:lnTo>
                  <a:pt x="20219" y="9382"/>
                </a:lnTo>
                <a:lnTo>
                  <a:pt x="20724" y="9388"/>
                </a:lnTo>
                <a:lnTo>
                  <a:pt x="21230" y="9395"/>
                </a:lnTo>
                <a:lnTo>
                  <a:pt x="21736" y="9400"/>
                </a:lnTo>
                <a:lnTo>
                  <a:pt x="22241" y="9402"/>
                </a:lnTo>
                <a:lnTo>
                  <a:pt x="22745" y="9409"/>
                </a:lnTo>
                <a:lnTo>
                  <a:pt x="23251" y="9412"/>
                </a:lnTo>
                <a:lnTo>
                  <a:pt x="23757" y="9409"/>
                </a:lnTo>
                <a:lnTo>
                  <a:pt x="24262" y="9412"/>
                </a:lnTo>
                <a:lnTo>
                  <a:pt x="24768" y="9417"/>
                </a:lnTo>
              </a:path>
            </a:pathLst>
          </a:custGeom>
          <a:noFill/>
          <a:ln w="101520">
            <a:solidFill>
              <a:srgbClr val="d83b4a"/>
            </a:solidFill>
            <a:miter/>
            <a:headEnd len="med" type="oval" w="med"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139680" rIns="139680" tIns="94680" bIns="94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4" name="Freeform 8"/>
          <p:cNvSpPr/>
          <p:nvPr/>
        </p:nvSpPr>
        <p:spPr>
          <a:xfrm>
            <a:off x="1668240" y="5928840"/>
            <a:ext cx="8897400" cy="9000"/>
          </a:xfrm>
          <a:custGeom>
            <a:avLst/>
            <a:gdLst>
              <a:gd name="textAreaLeft" fmla="*/ 0 w 8897400"/>
              <a:gd name="textAreaRight" fmla="*/ 8898120 w 8897400"/>
              <a:gd name="textAreaTop" fmla="*/ 0 h 9000"/>
              <a:gd name="textAreaBottom" fmla="*/ 9720 h 9000"/>
            </a:gdLst>
            <a:ahLst/>
            <a:rect l="textAreaLeft" t="textAreaTop" r="textAreaRight" b="textAreaBottom"/>
            <a:pathLst>
              <a:path w="8898123" h="9772">
                <a:moveTo>
                  <a:pt x="0" y="1"/>
                </a:moveTo>
                <a:lnTo>
                  <a:pt x="8898123" y="1"/>
                </a:lnTo>
              </a:path>
            </a:pathLst>
          </a:custGeom>
          <a:noFill/>
          <a:ln w="18723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5280" bIns="-35280" anchor="ctr">
            <a:noAutofit/>
          </a:bodyPr>
          <a:p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grpSp>
        <p:nvGrpSpPr>
          <p:cNvPr id="145" name="Image 4"/>
          <p:cNvGrpSpPr/>
          <p:nvPr/>
        </p:nvGrpSpPr>
        <p:grpSpPr>
          <a:xfrm>
            <a:off x="1585800" y="5904720"/>
            <a:ext cx="9116280" cy="474120"/>
            <a:chOff x="1585800" y="5904720"/>
            <a:chExt cx="9116280" cy="474120"/>
          </a:xfrm>
        </p:grpSpPr>
        <p:sp>
          <p:nvSpPr>
            <p:cNvPr id="146" name="TextBox 19"/>
            <p:cNvSpPr/>
            <p:nvPr/>
          </p:nvSpPr>
          <p:spPr>
            <a:xfrm>
              <a:off x="1585800" y="5922720"/>
              <a:ext cx="79920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1975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47" name="TextBox 21"/>
            <p:cNvSpPr/>
            <p:nvPr/>
          </p:nvSpPr>
          <p:spPr>
            <a:xfrm>
              <a:off x="5942880" y="5922720"/>
              <a:ext cx="91476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48" name="TextBox 23"/>
            <p:cNvSpPr/>
            <p:nvPr/>
          </p:nvSpPr>
          <p:spPr>
            <a:xfrm>
              <a:off x="9814680" y="5904720"/>
              <a:ext cx="88740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2024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49" name="Rounded Rectangle 2"/>
          <p:cNvSpPr/>
          <p:nvPr/>
        </p:nvSpPr>
        <p:spPr>
          <a:xfrm>
            <a:off x="4962240" y="1604520"/>
            <a:ext cx="5596200" cy="1878480"/>
          </a:xfrm>
          <a:prstGeom prst="roundRect">
            <a:avLst>
              <a:gd name="adj" fmla="val 16667"/>
            </a:avLst>
          </a:prstGeom>
          <a:solidFill>
            <a:srgbClr val="ffca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en-GB" sz="2400" strike="noStrike" u="none">
                <a:solidFill>
                  <a:schemeClr val="lt1"/>
                </a:solidFill>
                <a:effectLst/>
                <a:uFillTx/>
                <a:latin typeface="Rubik Light"/>
              </a:rPr>
              <a:t>More info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en-GB" sz="4000" strike="noStrike" u="none">
                <a:solidFill>
                  <a:schemeClr val="lt1"/>
                </a:solidFill>
                <a:effectLst/>
                <a:uFillTx/>
                <a:latin typeface="Rubik Medium"/>
              </a:rPr>
              <a:t>g</a:t>
            </a:r>
            <a:r>
              <a:rPr b="0" lang="en-SE" sz="4000" strike="noStrike" u="none">
                <a:solidFill>
                  <a:schemeClr val="lt1"/>
                </a:solidFill>
                <a:effectLst/>
                <a:uFillTx/>
                <a:latin typeface="Rubik Medium"/>
              </a:rPr>
              <a:t>apminder.org/54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0" name="CustomShape 3"/>
          <p:cNvSpPr/>
          <p:nvPr/>
        </p:nvSpPr>
        <p:spPr>
          <a:xfrm>
            <a:off x="10283400" y="6689520"/>
            <a:ext cx="3248640" cy="25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GB" sz="105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M</a:t>
            </a:r>
            <a:r>
              <a:rPr b="0" lang="en-SE" sz="105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ore info: </a:t>
            </a:r>
            <a:r>
              <a:rPr b="0" lang="en-US" sz="1050" strike="noStrike" u="none">
                <a:solidFill>
                  <a:srgbClr val="bfbfbf"/>
                </a:solidFill>
                <a:effectLst/>
                <a:uFillTx/>
                <a:latin typeface="Rubik"/>
                <a:ea typeface="DejaVu Sans"/>
              </a:rPr>
              <a:t>gapminder.org</a:t>
            </a:r>
            <a:r>
              <a:rPr b="0" lang="en-SE" sz="1050" strike="noStrike" u="none">
                <a:solidFill>
                  <a:srgbClr val="808080"/>
                </a:solidFill>
                <a:effectLst/>
                <a:uFillTx/>
                <a:latin typeface="Rubik-Light"/>
                <a:ea typeface="DejaVu Sans"/>
              </a:rPr>
              <a:t>/54</a:t>
            </a:r>
            <a:endParaRPr b="0" lang="en-US" sz="105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extBox 4"/>
          <p:cNvSpPr/>
          <p:nvPr/>
        </p:nvSpPr>
        <p:spPr>
          <a:xfrm>
            <a:off x="878760" y="2062080"/>
            <a:ext cx="10437840" cy="163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These slides are part of Gapminder’s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free teaching materials for an updated fact-based worldview.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Available under Creative Common BY License.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Which means you can copy, edit and share them as you like,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as long as you mention: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2" name="TextBox 5"/>
          <p:cNvSpPr/>
          <p:nvPr/>
        </p:nvSpPr>
        <p:spPr>
          <a:xfrm>
            <a:off x="3248280" y="3929400"/>
            <a:ext cx="5698800" cy="584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gapminder.org/54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3" name="Shape 818"/>
          <p:cNvSpPr/>
          <p:nvPr/>
        </p:nvSpPr>
        <p:spPr>
          <a:xfrm>
            <a:off x="4681440" y="1582560"/>
            <a:ext cx="2832120" cy="35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400" strike="noStrike" u="none">
                <a:solidFill>
                  <a:srgbClr val="ffca34"/>
                </a:solidFill>
                <a:effectLst/>
                <a:uFillTx/>
                <a:latin typeface="Rubik"/>
                <a:ea typeface="Trebuchet MS"/>
              </a:rPr>
              <a:t>FREE LICENSE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54" name="Shape 823" descr=""/>
          <p:cNvPicPr/>
          <p:nvPr/>
        </p:nvPicPr>
        <p:blipFill>
          <a:blip r:embed="rId1"/>
          <a:stretch/>
        </p:blipFill>
        <p:spPr>
          <a:xfrm>
            <a:off x="3390120" y="574560"/>
            <a:ext cx="5415120" cy="731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55" name="TextBox 9"/>
          <p:cNvSpPr/>
          <p:nvPr/>
        </p:nvSpPr>
        <p:spPr>
          <a:xfrm>
            <a:off x="1994040" y="4767480"/>
            <a:ext cx="8206920" cy="101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The world keeps changing, please visit the link above to get an updated version of this slideshow and to use our free visualization tools and links to the data sources.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Group 1"/>
          <p:cNvGrpSpPr/>
          <p:nvPr/>
        </p:nvGrpSpPr>
        <p:grpSpPr>
          <a:xfrm>
            <a:off x="0" y="145080"/>
            <a:ext cx="12227400" cy="6869880"/>
            <a:chOff x="0" y="145080"/>
            <a:chExt cx="12227400" cy="6869880"/>
          </a:xfrm>
        </p:grpSpPr>
        <p:sp>
          <p:nvSpPr>
            <p:cNvPr id="157" name="Rectangle 1"/>
            <p:cNvSpPr/>
            <p:nvPr/>
          </p:nvSpPr>
          <p:spPr>
            <a:xfrm rot="16200000">
              <a:off x="5876640" y="664200"/>
              <a:ext cx="510120" cy="12191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58" name="Rectangle 2"/>
            <p:cNvSpPr/>
            <p:nvPr/>
          </p:nvSpPr>
          <p:spPr>
            <a:xfrm rot="16200000">
              <a:off x="5852520" y="-5695200"/>
              <a:ext cx="510120" cy="12191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59" name="Rectangle 3"/>
            <p:cNvSpPr/>
            <p:nvPr/>
          </p:nvSpPr>
          <p:spPr>
            <a:xfrm>
              <a:off x="10884960" y="805680"/>
              <a:ext cx="132444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60" name="Rectangle 4"/>
            <p:cNvSpPr/>
            <p:nvPr/>
          </p:nvSpPr>
          <p:spPr>
            <a:xfrm>
              <a:off x="0" y="805680"/>
              <a:ext cx="132444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161" name="Rectangle 5"/>
          <p:cNvSpPr/>
          <p:nvPr/>
        </p:nvSpPr>
        <p:spPr>
          <a:xfrm>
            <a:off x="2520" y="581760"/>
            <a:ext cx="869040" cy="5892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62" name="Rectangle 6"/>
          <p:cNvSpPr/>
          <p:nvPr/>
        </p:nvSpPr>
        <p:spPr>
          <a:xfrm>
            <a:off x="1440" y="581760"/>
            <a:ext cx="869040" cy="5892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grpSp>
        <p:nvGrpSpPr>
          <p:cNvPr id="163" name="Image 1"/>
          <p:cNvGrpSpPr/>
          <p:nvPr/>
        </p:nvGrpSpPr>
        <p:grpSpPr>
          <a:xfrm>
            <a:off x="520920" y="5923800"/>
            <a:ext cx="11052360" cy="57960"/>
            <a:chOff x="520920" y="5923800"/>
            <a:chExt cx="11052360" cy="57960"/>
          </a:xfrm>
        </p:grpSpPr>
        <p:sp>
          <p:nvSpPr>
            <p:cNvPr id="164" name="Freeform 1"/>
            <p:cNvSpPr/>
            <p:nvPr/>
          </p:nvSpPr>
          <p:spPr>
            <a:xfrm>
              <a:off x="520920" y="5923800"/>
              <a:ext cx="8640" cy="57960"/>
            </a:xfrm>
            <a:custGeom>
              <a:avLst/>
              <a:gdLst>
                <a:gd name="textAreaLeft" fmla="*/ 0 w 8640"/>
                <a:gd name="textAreaRight" fmla="*/ 9360 w 8640"/>
                <a:gd name="textAreaTop" fmla="*/ 0 h 57960"/>
                <a:gd name="textAreaBottom" fmla="*/ 58680 h 57960"/>
              </a:gdLst>
              <a:ahLst/>
              <a:rect l="textAreaLeft" t="textAreaTop" r="textAreaRight" b="textAreaBottom"/>
              <a:pathLst>
                <a:path w="9366" h="58632">
                  <a:moveTo>
                    <a:pt x="41" y="530"/>
                  </a:moveTo>
                  <a:lnTo>
                    <a:pt x="41" y="59162"/>
                  </a:lnTo>
                </a:path>
              </a:pathLst>
            </a:custGeom>
            <a:noFill/>
            <a:ln w="9362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3680" bIns="136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65" name="Freeform 2"/>
            <p:cNvSpPr/>
            <p:nvPr/>
          </p:nvSpPr>
          <p:spPr>
            <a:xfrm>
              <a:off x="6333480" y="5923800"/>
              <a:ext cx="8640" cy="57960"/>
            </a:xfrm>
            <a:custGeom>
              <a:avLst/>
              <a:gdLst>
                <a:gd name="textAreaLeft" fmla="*/ 0 w 8640"/>
                <a:gd name="textAreaRight" fmla="*/ 9360 w 8640"/>
                <a:gd name="textAreaTop" fmla="*/ 0 h 57960"/>
                <a:gd name="textAreaBottom" fmla="*/ 58680 h 57960"/>
              </a:gdLst>
              <a:ahLst/>
              <a:rect l="textAreaLeft" t="textAreaTop" r="textAreaRight" b="textAreaBottom"/>
              <a:pathLst>
                <a:path w="9366" h="58632">
                  <a:moveTo>
                    <a:pt x="546" y="530"/>
                  </a:moveTo>
                  <a:lnTo>
                    <a:pt x="546" y="59162"/>
                  </a:lnTo>
                </a:path>
              </a:pathLst>
            </a:custGeom>
            <a:noFill/>
            <a:ln w="9362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3680" bIns="136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66" name="Freeform 3"/>
            <p:cNvSpPr/>
            <p:nvPr/>
          </p:nvSpPr>
          <p:spPr>
            <a:xfrm>
              <a:off x="11564640" y="5923800"/>
              <a:ext cx="8640" cy="57960"/>
            </a:xfrm>
            <a:custGeom>
              <a:avLst/>
              <a:gdLst>
                <a:gd name="textAreaLeft" fmla="*/ 0 w 8640"/>
                <a:gd name="textAreaRight" fmla="*/ 9360 w 8640"/>
                <a:gd name="textAreaTop" fmla="*/ 0 h 57960"/>
                <a:gd name="textAreaBottom" fmla="*/ 58680 h 57960"/>
              </a:gdLst>
              <a:ahLst/>
              <a:rect l="textAreaLeft" t="textAreaTop" r="textAreaRight" b="textAreaBottom"/>
              <a:pathLst>
                <a:path w="9366" h="58632">
                  <a:moveTo>
                    <a:pt x="950" y="530"/>
                  </a:moveTo>
                  <a:lnTo>
                    <a:pt x="950" y="59162"/>
                  </a:lnTo>
                </a:path>
              </a:pathLst>
            </a:custGeom>
            <a:noFill/>
            <a:ln w="9362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3680" bIns="136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167" name="TextBox 2"/>
          <p:cNvSpPr/>
          <p:nvPr/>
        </p:nvSpPr>
        <p:spPr>
          <a:xfrm>
            <a:off x="640440" y="1142640"/>
            <a:ext cx="3164040" cy="1522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5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$</a:t>
            </a:r>
            <a:r>
              <a:rPr b="0" lang="en-SE" sz="5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128.27</a:t>
            </a:r>
            <a:endParaRPr b="0" lang="en-US" sz="5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1975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8" name="TextBox 6"/>
          <p:cNvSpPr/>
          <p:nvPr/>
        </p:nvSpPr>
        <p:spPr>
          <a:xfrm>
            <a:off x="7655400" y="4154400"/>
            <a:ext cx="3041640" cy="1522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2024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SE" sz="5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$</a:t>
            </a:r>
            <a:r>
              <a:rPr b="0" lang="en-SE" sz="5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0.26</a:t>
            </a:r>
            <a:endParaRPr b="0" lang="en-US" sz="5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9" name="TextBox 7"/>
          <p:cNvSpPr/>
          <p:nvPr/>
        </p:nvSpPr>
        <p:spPr>
          <a:xfrm>
            <a:off x="283680" y="344160"/>
            <a:ext cx="1031112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rgbClr val="d83b4a"/>
                </a:solidFill>
                <a:effectLst/>
                <a:uFillTx/>
                <a:latin typeface="Rubik Medium"/>
              </a:rPr>
              <a:t>Solar panel cost </a:t>
            </a:r>
            <a:r>
              <a:rPr b="0" lang="en-SE" sz="2400" strike="noStrike" u="none">
                <a:solidFill>
                  <a:srgbClr val="d83b4a"/>
                </a:solidFill>
                <a:effectLst/>
                <a:uFillTx/>
                <a:latin typeface="Rubik Light"/>
              </a:rPr>
              <a:t>($/watt, inflation adjusted)</a:t>
            </a:r>
            <a:endParaRPr b="0" lang="en-US" sz="2400" strike="noStrike" u="none">
              <a:solidFill>
                <a:srgbClr val="d83b4a"/>
              </a:solidFill>
              <a:effectLst/>
              <a:uFillTx/>
              <a:latin typeface="Arial"/>
            </a:endParaRPr>
          </a:p>
        </p:txBody>
      </p:sp>
      <p:sp>
        <p:nvSpPr>
          <p:cNvPr id="170" name="TextBox 8"/>
          <p:cNvSpPr/>
          <p:nvPr/>
        </p:nvSpPr>
        <p:spPr>
          <a:xfrm>
            <a:off x="0" y="6552720"/>
            <a:ext cx="685800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Data: Nemet, Farmer, Lafond and IRENA, via Our World in Data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71" name=""/>
          <p:cNvGrpSpPr/>
          <p:nvPr/>
        </p:nvGrpSpPr>
        <p:grpSpPr>
          <a:xfrm>
            <a:off x="457200" y="1828800"/>
            <a:ext cx="11201400" cy="4093560"/>
            <a:chOff x="457200" y="1828800"/>
            <a:chExt cx="11201400" cy="4093560"/>
          </a:xfrm>
        </p:grpSpPr>
        <p:sp>
          <p:nvSpPr>
            <p:cNvPr id="172" name=""/>
            <p:cNvSpPr/>
            <p:nvPr/>
          </p:nvSpPr>
          <p:spPr>
            <a:xfrm>
              <a:off x="502560" y="2057400"/>
              <a:ext cx="10821240" cy="3864960"/>
            </a:xfrm>
            <a:custGeom>
              <a:avLst/>
              <a:gdLst>
                <a:gd name="textAreaLeft" fmla="*/ 0 w 10821240"/>
                <a:gd name="textAreaRight" fmla="*/ 10821600 w 10821240"/>
                <a:gd name="textAreaTop" fmla="*/ 0 h 3864960"/>
                <a:gd name="textAreaBottom" fmla="*/ 3865320 h 3864960"/>
              </a:gdLst>
              <a:ahLst/>
              <a:rect l="textAreaLeft" t="textAreaTop" r="textAreaRight" b="textAreaBottom"/>
              <a:pathLst>
                <a:path w="23928" h="9467">
                  <a:moveTo>
                    <a:pt x="0" y="0"/>
                  </a:moveTo>
                  <a:lnTo>
                    <a:pt x="488" y="2345"/>
                  </a:lnTo>
                  <a:lnTo>
                    <a:pt x="975" y="4272"/>
                  </a:lnTo>
                  <a:lnTo>
                    <a:pt x="1464" y="5791"/>
                  </a:lnTo>
                  <a:lnTo>
                    <a:pt x="1952" y="6379"/>
                  </a:lnTo>
                  <a:lnTo>
                    <a:pt x="2441" y="6849"/>
                  </a:lnTo>
                  <a:lnTo>
                    <a:pt x="2929" y="7374"/>
                  </a:lnTo>
                  <a:lnTo>
                    <a:pt x="3418" y="7588"/>
                  </a:lnTo>
                  <a:lnTo>
                    <a:pt x="3906" y="7950"/>
                  </a:lnTo>
                  <a:lnTo>
                    <a:pt x="4395" y="8057"/>
                  </a:lnTo>
                  <a:lnTo>
                    <a:pt x="4882" y="8236"/>
                  </a:lnTo>
                  <a:lnTo>
                    <a:pt x="5370" y="8450"/>
                  </a:lnTo>
                  <a:lnTo>
                    <a:pt x="5859" y="8602"/>
                  </a:lnTo>
                  <a:lnTo>
                    <a:pt x="6347" y="8658"/>
                  </a:lnTo>
                  <a:lnTo>
                    <a:pt x="6836" y="8632"/>
                  </a:lnTo>
                  <a:lnTo>
                    <a:pt x="7324" y="8604"/>
                  </a:lnTo>
                  <a:lnTo>
                    <a:pt x="7813" y="8667"/>
                  </a:lnTo>
                  <a:lnTo>
                    <a:pt x="8302" y="8722"/>
                  </a:lnTo>
                  <a:lnTo>
                    <a:pt x="8790" y="8771"/>
                  </a:lnTo>
                  <a:lnTo>
                    <a:pt x="9277" y="8808"/>
                  </a:lnTo>
                  <a:lnTo>
                    <a:pt x="9765" y="8857"/>
                  </a:lnTo>
                  <a:lnTo>
                    <a:pt x="10254" y="8897"/>
                  </a:lnTo>
                  <a:lnTo>
                    <a:pt x="10742" y="8899"/>
                  </a:lnTo>
                  <a:lnTo>
                    <a:pt x="11231" y="8955"/>
                  </a:lnTo>
                  <a:lnTo>
                    <a:pt x="11720" y="8995"/>
                  </a:lnTo>
                  <a:lnTo>
                    <a:pt x="12208" y="9004"/>
                  </a:lnTo>
                  <a:lnTo>
                    <a:pt x="12697" y="9018"/>
                  </a:lnTo>
                  <a:lnTo>
                    <a:pt x="13185" y="9057"/>
                  </a:lnTo>
                  <a:lnTo>
                    <a:pt x="13672" y="9078"/>
                  </a:lnTo>
                  <a:lnTo>
                    <a:pt x="14161" y="9132"/>
                  </a:lnTo>
                  <a:lnTo>
                    <a:pt x="14649" y="9129"/>
                  </a:lnTo>
                  <a:lnTo>
                    <a:pt x="15138" y="9097"/>
                  </a:lnTo>
                  <a:lnTo>
                    <a:pt x="15626" y="9095"/>
                  </a:lnTo>
                  <a:lnTo>
                    <a:pt x="16115" y="9129"/>
                  </a:lnTo>
                  <a:lnTo>
                    <a:pt x="16603" y="9241"/>
                  </a:lnTo>
                  <a:lnTo>
                    <a:pt x="17092" y="9288"/>
                  </a:lnTo>
                  <a:lnTo>
                    <a:pt x="17580" y="9320"/>
                  </a:lnTo>
                  <a:lnTo>
                    <a:pt x="18067" y="9388"/>
                  </a:lnTo>
                  <a:lnTo>
                    <a:pt x="18556" y="9406"/>
                  </a:lnTo>
                  <a:lnTo>
                    <a:pt x="19044" y="9411"/>
                  </a:lnTo>
                  <a:lnTo>
                    <a:pt x="19533" y="9415"/>
                  </a:lnTo>
                  <a:lnTo>
                    <a:pt x="20021" y="9420"/>
                  </a:lnTo>
                  <a:lnTo>
                    <a:pt x="20510" y="9427"/>
                  </a:lnTo>
                  <a:lnTo>
                    <a:pt x="20999" y="9432"/>
                  </a:lnTo>
                  <a:lnTo>
                    <a:pt x="21487" y="9434"/>
                  </a:lnTo>
                  <a:lnTo>
                    <a:pt x="21974" y="9441"/>
                  </a:lnTo>
                  <a:lnTo>
                    <a:pt x="22462" y="9445"/>
                  </a:lnTo>
                  <a:lnTo>
                    <a:pt x="22951" y="9441"/>
                  </a:lnTo>
                  <a:lnTo>
                    <a:pt x="23439" y="9445"/>
                  </a:lnTo>
                  <a:lnTo>
                    <a:pt x="23928" y="9450"/>
                  </a:lnTo>
                  <a:lnTo>
                    <a:pt x="23928" y="9467"/>
                  </a:lnTo>
                  <a:lnTo>
                    <a:pt x="23439" y="9467"/>
                  </a:lnTo>
                  <a:lnTo>
                    <a:pt x="22951" y="9467"/>
                  </a:lnTo>
                  <a:lnTo>
                    <a:pt x="22462" y="9467"/>
                  </a:lnTo>
                  <a:lnTo>
                    <a:pt x="21974" y="9467"/>
                  </a:lnTo>
                  <a:lnTo>
                    <a:pt x="21487" y="9467"/>
                  </a:lnTo>
                  <a:lnTo>
                    <a:pt x="20999" y="9467"/>
                  </a:lnTo>
                  <a:lnTo>
                    <a:pt x="20510" y="9467"/>
                  </a:lnTo>
                  <a:lnTo>
                    <a:pt x="20021" y="9467"/>
                  </a:lnTo>
                  <a:lnTo>
                    <a:pt x="19533" y="9467"/>
                  </a:lnTo>
                  <a:lnTo>
                    <a:pt x="19044" y="9467"/>
                  </a:lnTo>
                  <a:lnTo>
                    <a:pt x="18556" y="9467"/>
                  </a:lnTo>
                  <a:lnTo>
                    <a:pt x="18067" y="9467"/>
                  </a:lnTo>
                  <a:lnTo>
                    <a:pt x="17580" y="9467"/>
                  </a:lnTo>
                  <a:lnTo>
                    <a:pt x="17092" y="9467"/>
                  </a:lnTo>
                  <a:lnTo>
                    <a:pt x="16603" y="9467"/>
                  </a:lnTo>
                  <a:lnTo>
                    <a:pt x="16115" y="9467"/>
                  </a:lnTo>
                  <a:lnTo>
                    <a:pt x="15626" y="9467"/>
                  </a:lnTo>
                  <a:lnTo>
                    <a:pt x="15138" y="9467"/>
                  </a:lnTo>
                  <a:lnTo>
                    <a:pt x="14649" y="9467"/>
                  </a:lnTo>
                  <a:lnTo>
                    <a:pt x="14161" y="9467"/>
                  </a:lnTo>
                  <a:lnTo>
                    <a:pt x="13672" y="9467"/>
                  </a:lnTo>
                  <a:lnTo>
                    <a:pt x="13185" y="9467"/>
                  </a:lnTo>
                  <a:lnTo>
                    <a:pt x="12697" y="9467"/>
                  </a:lnTo>
                  <a:lnTo>
                    <a:pt x="12208" y="9467"/>
                  </a:lnTo>
                  <a:lnTo>
                    <a:pt x="11720" y="9467"/>
                  </a:lnTo>
                  <a:lnTo>
                    <a:pt x="11231" y="9467"/>
                  </a:lnTo>
                  <a:lnTo>
                    <a:pt x="10742" y="9467"/>
                  </a:lnTo>
                  <a:lnTo>
                    <a:pt x="10254" y="9467"/>
                  </a:lnTo>
                  <a:lnTo>
                    <a:pt x="9765" y="9467"/>
                  </a:lnTo>
                  <a:lnTo>
                    <a:pt x="9277" y="9467"/>
                  </a:lnTo>
                  <a:lnTo>
                    <a:pt x="8790" y="9467"/>
                  </a:lnTo>
                  <a:lnTo>
                    <a:pt x="8302" y="9467"/>
                  </a:lnTo>
                  <a:lnTo>
                    <a:pt x="7813" y="9467"/>
                  </a:lnTo>
                  <a:lnTo>
                    <a:pt x="7324" y="9467"/>
                  </a:lnTo>
                  <a:lnTo>
                    <a:pt x="6836" y="9467"/>
                  </a:lnTo>
                  <a:lnTo>
                    <a:pt x="6347" y="9467"/>
                  </a:lnTo>
                  <a:lnTo>
                    <a:pt x="5859" y="9467"/>
                  </a:lnTo>
                  <a:lnTo>
                    <a:pt x="5370" y="9467"/>
                  </a:lnTo>
                  <a:lnTo>
                    <a:pt x="4882" y="9467"/>
                  </a:lnTo>
                  <a:lnTo>
                    <a:pt x="4395" y="9467"/>
                  </a:lnTo>
                  <a:lnTo>
                    <a:pt x="3906" y="9467"/>
                  </a:lnTo>
                  <a:lnTo>
                    <a:pt x="3418" y="9467"/>
                  </a:lnTo>
                  <a:lnTo>
                    <a:pt x="2929" y="9467"/>
                  </a:lnTo>
                  <a:lnTo>
                    <a:pt x="2441" y="9467"/>
                  </a:lnTo>
                  <a:lnTo>
                    <a:pt x="1952" y="9467"/>
                  </a:lnTo>
                  <a:lnTo>
                    <a:pt x="1464" y="9467"/>
                  </a:lnTo>
                  <a:lnTo>
                    <a:pt x="975" y="9467"/>
                  </a:lnTo>
                  <a:lnTo>
                    <a:pt x="488" y="9467"/>
                  </a:lnTo>
                  <a:lnTo>
                    <a:pt x="0" y="9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8f8f"/>
            </a:solidFill>
            <a:ln w="0">
              <a:solidFill>
                <a:srgbClr val="cccccc"/>
              </a:solidFill>
              <a:custDash>
                <a:ds d="74000" sp="74000"/>
                <a:ds d="74000" sp="74000"/>
              </a:custDash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73" name=""/>
            <p:cNvSpPr/>
            <p:nvPr/>
          </p:nvSpPr>
          <p:spPr>
            <a:xfrm>
              <a:off x="457200" y="1828800"/>
              <a:ext cx="11201400" cy="4075560"/>
            </a:xfrm>
            <a:custGeom>
              <a:avLst/>
              <a:gdLst>
                <a:gd name="textAreaLeft" fmla="*/ 0 w 11201400"/>
                <a:gd name="textAreaRight" fmla="*/ 11201760 w 11201400"/>
                <a:gd name="textAreaTop" fmla="*/ 0 h 4075560"/>
                <a:gd name="textAreaBottom" fmla="*/ 4075920 h 4075560"/>
              </a:gdLst>
              <a:ahLst/>
              <a:rect l="textAreaLeft" t="textAreaTop" r="textAreaRight" b="textAreaBottom"/>
              <a:pathLst>
                <a:path fill="none" w="24768" h="9417">
                  <a:moveTo>
                    <a:pt x="0" y="0"/>
                  </a:moveTo>
                  <a:lnTo>
                    <a:pt x="505" y="2337"/>
                  </a:lnTo>
                  <a:lnTo>
                    <a:pt x="1009" y="4257"/>
                  </a:lnTo>
                  <a:lnTo>
                    <a:pt x="1515" y="5772"/>
                  </a:lnTo>
                  <a:lnTo>
                    <a:pt x="2021" y="6357"/>
                  </a:lnTo>
                  <a:lnTo>
                    <a:pt x="2526" y="6826"/>
                  </a:lnTo>
                  <a:lnTo>
                    <a:pt x="3032" y="7349"/>
                  </a:lnTo>
                  <a:lnTo>
                    <a:pt x="3538" y="7562"/>
                  </a:lnTo>
                  <a:lnTo>
                    <a:pt x="4043" y="7922"/>
                  </a:lnTo>
                  <a:lnTo>
                    <a:pt x="4549" y="8029"/>
                  </a:lnTo>
                  <a:lnTo>
                    <a:pt x="5053" y="8207"/>
                  </a:lnTo>
                  <a:lnTo>
                    <a:pt x="5559" y="8421"/>
                  </a:lnTo>
                  <a:lnTo>
                    <a:pt x="6064" y="8573"/>
                  </a:lnTo>
                  <a:lnTo>
                    <a:pt x="6570" y="8629"/>
                  </a:lnTo>
                  <a:lnTo>
                    <a:pt x="7076" y="8603"/>
                  </a:lnTo>
                  <a:lnTo>
                    <a:pt x="7582" y="8575"/>
                  </a:lnTo>
                  <a:lnTo>
                    <a:pt x="8087" y="8637"/>
                  </a:lnTo>
                  <a:lnTo>
                    <a:pt x="8593" y="8692"/>
                  </a:lnTo>
                  <a:lnTo>
                    <a:pt x="9099" y="8741"/>
                  </a:lnTo>
                  <a:lnTo>
                    <a:pt x="9602" y="8777"/>
                  </a:lnTo>
                  <a:lnTo>
                    <a:pt x="10108" y="8826"/>
                  </a:lnTo>
                  <a:lnTo>
                    <a:pt x="10614" y="8867"/>
                  </a:lnTo>
                  <a:lnTo>
                    <a:pt x="11120" y="8868"/>
                  </a:lnTo>
                  <a:lnTo>
                    <a:pt x="11625" y="8924"/>
                  </a:lnTo>
                  <a:lnTo>
                    <a:pt x="12131" y="8964"/>
                  </a:lnTo>
                  <a:lnTo>
                    <a:pt x="12637" y="8973"/>
                  </a:lnTo>
                  <a:lnTo>
                    <a:pt x="13142" y="8987"/>
                  </a:lnTo>
                  <a:lnTo>
                    <a:pt x="13648" y="9026"/>
                  </a:lnTo>
                  <a:lnTo>
                    <a:pt x="14152" y="9047"/>
                  </a:lnTo>
                  <a:lnTo>
                    <a:pt x="14658" y="9101"/>
                  </a:lnTo>
                  <a:lnTo>
                    <a:pt x="15163" y="9097"/>
                  </a:lnTo>
                  <a:lnTo>
                    <a:pt x="15669" y="9066"/>
                  </a:lnTo>
                  <a:lnTo>
                    <a:pt x="16175" y="9064"/>
                  </a:lnTo>
                  <a:lnTo>
                    <a:pt x="16681" y="9097"/>
                  </a:lnTo>
                  <a:lnTo>
                    <a:pt x="17186" y="9209"/>
                  </a:lnTo>
                  <a:lnTo>
                    <a:pt x="17692" y="9256"/>
                  </a:lnTo>
                  <a:lnTo>
                    <a:pt x="18198" y="9288"/>
                  </a:lnTo>
                  <a:lnTo>
                    <a:pt x="18701" y="9356"/>
                  </a:lnTo>
                  <a:lnTo>
                    <a:pt x="19207" y="9374"/>
                  </a:lnTo>
                  <a:lnTo>
                    <a:pt x="19713" y="9379"/>
                  </a:lnTo>
                  <a:lnTo>
                    <a:pt x="20219" y="9382"/>
                  </a:lnTo>
                  <a:lnTo>
                    <a:pt x="20724" y="9388"/>
                  </a:lnTo>
                  <a:lnTo>
                    <a:pt x="21230" y="9395"/>
                  </a:lnTo>
                  <a:lnTo>
                    <a:pt x="21736" y="9400"/>
                  </a:lnTo>
                  <a:lnTo>
                    <a:pt x="22241" y="9402"/>
                  </a:lnTo>
                  <a:lnTo>
                    <a:pt x="22745" y="9409"/>
                  </a:lnTo>
                  <a:lnTo>
                    <a:pt x="23251" y="9412"/>
                  </a:lnTo>
                  <a:lnTo>
                    <a:pt x="23757" y="9409"/>
                  </a:lnTo>
                  <a:lnTo>
                    <a:pt x="24262" y="9412"/>
                  </a:lnTo>
                  <a:lnTo>
                    <a:pt x="24768" y="9417"/>
                  </a:lnTo>
                </a:path>
              </a:pathLst>
            </a:custGeom>
            <a:noFill/>
            <a:ln w="101520">
              <a:solidFill>
                <a:srgbClr val="d83b4a"/>
              </a:solidFill>
              <a:miter/>
              <a:headEnd len="med" type="oval" w="med"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  <p:txBody>
            <a:bodyPr lIns="139680" rIns="139680" tIns="94680" bIns="94680" anchor="ctr">
              <a:noAutofit/>
            </a:bodyPr>
            <a:p>
              <a:endPara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74" name="Freeform 4"/>
          <p:cNvSpPr/>
          <p:nvPr/>
        </p:nvSpPr>
        <p:spPr>
          <a:xfrm flipV="1">
            <a:off x="502560" y="5904000"/>
            <a:ext cx="11156040" cy="24480"/>
          </a:xfrm>
          <a:custGeom>
            <a:avLst/>
            <a:gdLst>
              <a:gd name="textAreaLeft" fmla="*/ 0 w 11156040"/>
              <a:gd name="textAreaRight" fmla="*/ 11156760 w 11156040"/>
              <a:gd name="textAreaTop" fmla="*/ 360 h 24480"/>
              <a:gd name="textAreaBottom" fmla="*/ 25920 h 24480"/>
            </a:gdLst>
            <a:ahLst/>
            <a:rect l="textAreaLeft" t="textAreaTop" r="textAreaRight" b="textAreaBottom"/>
            <a:pathLst>
              <a:path w="8898123" h="9772">
                <a:moveTo>
                  <a:pt x="0" y="1"/>
                </a:moveTo>
                <a:lnTo>
                  <a:pt x="8898123" y="1"/>
                </a:lnTo>
              </a:path>
            </a:pathLst>
          </a:custGeom>
          <a:noFill/>
          <a:ln w="18723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5280" bIns="-35280" anchor="ctr">
            <a:noAutofit/>
          </a:bodyPr>
          <a:p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grpSp>
        <p:nvGrpSpPr>
          <p:cNvPr id="175" name="Image 2"/>
          <p:cNvGrpSpPr/>
          <p:nvPr/>
        </p:nvGrpSpPr>
        <p:grpSpPr>
          <a:xfrm>
            <a:off x="361800" y="5904720"/>
            <a:ext cx="11420280" cy="474120"/>
            <a:chOff x="361800" y="5904720"/>
            <a:chExt cx="11420280" cy="474120"/>
          </a:xfrm>
        </p:grpSpPr>
        <p:sp>
          <p:nvSpPr>
            <p:cNvPr id="176" name="TextBox 10"/>
            <p:cNvSpPr/>
            <p:nvPr/>
          </p:nvSpPr>
          <p:spPr>
            <a:xfrm>
              <a:off x="361800" y="5922720"/>
              <a:ext cx="79920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1975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77" name="TextBox 11"/>
            <p:cNvSpPr/>
            <p:nvPr/>
          </p:nvSpPr>
          <p:spPr>
            <a:xfrm>
              <a:off x="5942880" y="5922720"/>
              <a:ext cx="91476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78" name="TextBox 12"/>
            <p:cNvSpPr/>
            <p:nvPr/>
          </p:nvSpPr>
          <p:spPr>
            <a:xfrm>
              <a:off x="10894680" y="5904720"/>
              <a:ext cx="88740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2024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79" name="CustomShape 4"/>
          <p:cNvSpPr/>
          <p:nvPr/>
        </p:nvSpPr>
        <p:spPr>
          <a:xfrm>
            <a:off x="9095400" y="6545520"/>
            <a:ext cx="32486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GB" sz="1800" strike="noStrike" u="none">
                <a:solidFill>
                  <a:srgbClr val="808080"/>
                </a:solidFill>
                <a:effectLst/>
                <a:uFillTx/>
                <a:latin typeface="Rubik Light"/>
                <a:ea typeface="DejaVu Sans"/>
              </a:rPr>
              <a:t>M</a:t>
            </a:r>
            <a:r>
              <a:rPr b="0" lang="en-SE" sz="1800" strike="noStrike" u="none">
                <a:solidFill>
                  <a:srgbClr val="808080"/>
                </a:solidFill>
                <a:effectLst/>
                <a:uFillTx/>
                <a:latin typeface="Rubik Light"/>
                <a:ea typeface="DejaVu Sans"/>
              </a:rPr>
              <a:t>ore info: </a:t>
            </a:r>
            <a:r>
              <a:rPr b="0" lang="en-US" sz="1800" strike="noStrike" u="none">
                <a:solidFill>
                  <a:srgbClr val="808080"/>
                </a:solidFill>
                <a:effectLst/>
                <a:uFillTx/>
                <a:latin typeface="Rubik Light"/>
                <a:ea typeface="DejaVu Sans"/>
              </a:rPr>
              <a:t>gapminder.org</a:t>
            </a:r>
            <a:r>
              <a:rPr b="0" lang="en-SE" sz="1800" strike="noStrike" u="none">
                <a:solidFill>
                  <a:srgbClr val="808080"/>
                </a:solidFill>
                <a:effectLst/>
                <a:uFillTx/>
                <a:latin typeface="Rubik Light"/>
                <a:ea typeface="DejaVu Sans"/>
              </a:rPr>
              <a:t>/54</a:t>
            </a:r>
            <a:endParaRPr b="0" lang="en-US" sz="1800" strike="noStrike" u="none">
              <a:solidFill>
                <a:srgbClr val="808080"/>
              </a:solidFill>
              <a:effectLst/>
              <a:uFillTx/>
              <a:latin typeface="Rubik Light"/>
            </a:endParaRPr>
          </a:p>
        </p:txBody>
      </p:sp>
      <p:sp>
        <p:nvSpPr>
          <p:cNvPr id="180" name="TextBox 83"/>
          <p:cNvSpPr/>
          <p:nvPr/>
        </p:nvSpPr>
        <p:spPr>
          <a:xfrm>
            <a:off x="4677120" y="1273320"/>
            <a:ext cx="6207840" cy="173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sv-SE" sz="5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Solar Panels costs</a:t>
            </a:r>
            <a:br>
              <a:rPr sz="5400"/>
            </a:br>
            <a:r>
              <a:rPr b="0" lang="sv-SE" sz="5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drop hugely!</a:t>
            </a:r>
            <a:endParaRPr b="0" lang="en-US" sz="5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1" name="TextBox 82"/>
          <p:cNvSpPr/>
          <p:nvPr/>
        </p:nvSpPr>
        <p:spPr>
          <a:xfrm>
            <a:off x="1828800" y="3947760"/>
            <a:ext cx="6629400" cy="1004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2000" strike="noStrike" u="none">
                <a:solidFill>
                  <a:srgbClr val="d83b4a"/>
                </a:solidFill>
                <a:effectLst/>
                <a:uFillTx/>
                <a:latin typeface="Rubik Light"/>
              </a:rPr>
              <a:t>Solar panels are 400 times cheaper than 50 years ago! Today solar electricity is cheaper than fossil fuels in many parts of the world.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15051</TotalTime>
  <Application>LibreOffice/25.2.0.3$Linux_X86_64 LibreOffice_project/e1cf4a87eb02d755bce1a01209907ea5ddc8f069</Application>
  <AppVersion>15.0000</AppVersion>
  <Words>241</Words>
  <Paragraphs>42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2023-10-20T15:08:01Z</dcterms:created>
  <dc:creator>Ola Rosling</dc:creator>
  <dc:description/>
  <dc:language>en-US</dc:language>
  <cp:lastModifiedBy/>
  <dcterms:modified xsi:type="dcterms:W3CDTF">2025-12-29T02:29:26Z</dcterms:modified>
  <cp:revision>380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4</vt:i4>
  </property>
  <property fmtid="{D5CDD505-2E9C-101B-9397-08002B2CF9AE}" pid="3" name="PresentationFormat">
    <vt:lpwstr>Widescreen</vt:lpwstr>
  </property>
  <property fmtid="{D5CDD505-2E9C-101B-9397-08002B2CF9AE}" pid="4" name="Slides">
    <vt:i4>5</vt:i4>
  </property>
</Properties>
</file>